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5"/>
  </p:notesMasterIdLst>
  <p:sldIdLst>
    <p:sldId id="262" r:id="rId2"/>
    <p:sldId id="365" r:id="rId3"/>
    <p:sldId id="383" r:id="rId4"/>
    <p:sldId id="384" r:id="rId5"/>
    <p:sldId id="385" r:id="rId6"/>
    <p:sldId id="315" r:id="rId7"/>
    <p:sldId id="382" r:id="rId8"/>
    <p:sldId id="380" r:id="rId9"/>
    <p:sldId id="381" r:id="rId10"/>
    <p:sldId id="316" r:id="rId11"/>
    <p:sldId id="317" r:id="rId12"/>
    <p:sldId id="318" r:id="rId13"/>
    <p:sldId id="319" r:id="rId14"/>
    <p:sldId id="320" r:id="rId15"/>
    <p:sldId id="322" r:id="rId16"/>
    <p:sldId id="323" r:id="rId17"/>
    <p:sldId id="324" r:id="rId18"/>
    <p:sldId id="325" r:id="rId19"/>
    <p:sldId id="321" r:id="rId20"/>
    <p:sldId id="327" r:id="rId21"/>
    <p:sldId id="328" r:id="rId22"/>
    <p:sldId id="329" r:id="rId23"/>
    <p:sldId id="330" r:id="rId24"/>
    <p:sldId id="331" r:id="rId25"/>
    <p:sldId id="332" r:id="rId26"/>
    <p:sldId id="337" r:id="rId27"/>
    <p:sldId id="334" r:id="rId28"/>
    <p:sldId id="335" r:id="rId29"/>
    <p:sldId id="336" r:id="rId30"/>
    <p:sldId id="338" r:id="rId31"/>
    <p:sldId id="339" r:id="rId32"/>
    <p:sldId id="340" r:id="rId33"/>
    <p:sldId id="341" r:id="rId34"/>
    <p:sldId id="342" r:id="rId35"/>
    <p:sldId id="343" r:id="rId36"/>
    <p:sldId id="344" r:id="rId37"/>
    <p:sldId id="345" r:id="rId38"/>
    <p:sldId id="346" r:id="rId39"/>
    <p:sldId id="347" r:id="rId40"/>
    <p:sldId id="348" r:id="rId41"/>
    <p:sldId id="349" r:id="rId42"/>
    <p:sldId id="350" r:id="rId43"/>
    <p:sldId id="352" r:id="rId44"/>
    <p:sldId id="353" r:id="rId45"/>
    <p:sldId id="354" r:id="rId46"/>
    <p:sldId id="355" r:id="rId47"/>
    <p:sldId id="356" r:id="rId48"/>
    <p:sldId id="360" r:id="rId49"/>
    <p:sldId id="357" r:id="rId50"/>
    <p:sldId id="362" r:id="rId51"/>
    <p:sldId id="358" r:id="rId52"/>
    <p:sldId id="363" r:id="rId53"/>
    <p:sldId id="359" r:id="rId54"/>
    <p:sldId id="364" r:id="rId55"/>
    <p:sldId id="366" r:id="rId56"/>
    <p:sldId id="367" r:id="rId57"/>
    <p:sldId id="369" r:id="rId58"/>
    <p:sldId id="370" r:id="rId59"/>
    <p:sldId id="376" r:id="rId60"/>
    <p:sldId id="396" r:id="rId61"/>
    <p:sldId id="387" r:id="rId62"/>
    <p:sldId id="378" r:id="rId63"/>
    <p:sldId id="389" r:id="rId64"/>
    <p:sldId id="379" r:id="rId65"/>
    <p:sldId id="391" r:id="rId66"/>
    <p:sldId id="393" r:id="rId67"/>
    <p:sldId id="394" r:id="rId68"/>
    <p:sldId id="277" r:id="rId69"/>
    <p:sldId id="372" r:id="rId70"/>
    <p:sldId id="278" r:id="rId71"/>
    <p:sldId id="279" r:id="rId72"/>
    <p:sldId id="305" r:id="rId73"/>
    <p:sldId id="310" r:id="rId7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4EC60E-06C6-444A-8060-19571DB4F654}" type="datetimeFigureOut">
              <a:rPr lang="en-US" smtClean="0"/>
              <a:t>1/24/2019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367375-425A-4299-94EF-F00C6D19311E}" type="slidenum">
              <a:rPr lang="en-US" smtClean="0"/>
              <a:t>‹#›</a:t>
            </a:fld>
            <a:endParaRPr lang="en-US"/>
          </a:p>
        </p:txBody>
      </p:sp>
    </p:spTree>
    <p:extLst>
      <p:ext uri="{BB962C8B-B14F-4D97-AF65-F5344CB8AC3E}">
        <p14:creationId xmlns:p14="http://schemas.microsoft.com/office/powerpoint/2010/main" val="28189807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16F46F-E4E4-4065-A150-5B6514E54C52}" type="slidenum">
              <a:rPr lang="en-US" smtClean="0"/>
              <a:t>1</a:t>
            </a:fld>
            <a:endParaRPr lang="en-US"/>
          </a:p>
        </p:txBody>
      </p:sp>
    </p:spTree>
    <p:extLst>
      <p:ext uri="{BB962C8B-B14F-4D97-AF65-F5344CB8AC3E}">
        <p14:creationId xmlns:p14="http://schemas.microsoft.com/office/powerpoint/2010/main" val="36484449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16F46F-E4E4-4065-A150-5B6514E54C52}" type="slidenum">
              <a:rPr lang="en-US" smtClean="0"/>
              <a:t>73</a:t>
            </a:fld>
            <a:endParaRPr lang="en-US"/>
          </a:p>
        </p:txBody>
      </p:sp>
    </p:spTree>
    <p:extLst>
      <p:ext uri="{BB962C8B-B14F-4D97-AF65-F5344CB8AC3E}">
        <p14:creationId xmlns:p14="http://schemas.microsoft.com/office/powerpoint/2010/main" val="37101749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999CE65-0478-4BD3-BB47-0CD608C24A01}" type="datetime1">
              <a:rPr lang="en-US" smtClean="0"/>
              <a:t>1/24/2019</a:t>
            </a:fld>
            <a:endParaRPr lang="en-US"/>
          </a:p>
        </p:txBody>
      </p:sp>
      <p:sp>
        <p:nvSpPr>
          <p:cNvPr id="5" name="Footer Placeholder 4"/>
          <p:cNvSpPr>
            <a:spLocks noGrp="1"/>
          </p:cNvSpPr>
          <p:nvPr>
            <p:ph type="ftr" sz="quarter" idx="11"/>
          </p:nvPr>
        </p:nvSpPr>
        <p:spPr/>
        <p:txBody>
          <a:bodyPr/>
          <a:lstStyle/>
          <a:p>
            <a:r>
              <a:rPr lang="en-US" smtClean="0"/>
              <a:t>COPYRIGHT 2019 Cybor Fire Protection Co.</a:t>
            </a:r>
            <a:endParaRPr lang="en-US"/>
          </a:p>
        </p:txBody>
      </p:sp>
      <p:sp>
        <p:nvSpPr>
          <p:cNvPr id="6" name="Slide Number Placeholder 5"/>
          <p:cNvSpPr>
            <a:spLocks noGrp="1"/>
          </p:cNvSpPr>
          <p:nvPr>
            <p:ph type="sldNum" sz="quarter" idx="12"/>
          </p:nvPr>
        </p:nvSpPr>
        <p:spPr/>
        <p:txBody>
          <a:bodyPr/>
          <a:lstStyle/>
          <a:p>
            <a:fld id="{3543D9E6-20D9-4CA6-B998-C58F0B4F71DB}" type="slidenum">
              <a:rPr lang="en-US" smtClean="0"/>
              <a:t>‹#›</a:t>
            </a:fld>
            <a:endParaRPr lang="en-US"/>
          </a:p>
        </p:txBody>
      </p:sp>
    </p:spTree>
    <p:extLst>
      <p:ext uri="{BB962C8B-B14F-4D97-AF65-F5344CB8AC3E}">
        <p14:creationId xmlns:p14="http://schemas.microsoft.com/office/powerpoint/2010/main" val="16177551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BA9478-6B47-459F-96C1-ACEE5C01DB1D}" type="datetime1">
              <a:rPr lang="en-US" smtClean="0"/>
              <a:t>1/24/2019</a:t>
            </a:fld>
            <a:endParaRPr lang="en-US"/>
          </a:p>
        </p:txBody>
      </p:sp>
      <p:sp>
        <p:nvSpPr>
          <p:cNvPr id="5" name="Footer Placeholder 4"/>
          <p:cNvSpPr>
            <a:spLocks noGrp="1"/>
          </p:cNvSpPr>
          <p:nvPr>
            <p:ph type="ftr" sz="quarter" idx="11"/>
          </p:nvPr>
        </p:nvSpPr>
        <p:spPr/>
        <p:txBody>
          <a:bodyPr/>
          <a:lstStyle/>
          <a:p>
            <a:r>
              <a:rPr lang="en-US" smtClean="0"/>
              <a:t>COPYRIGHT 2019 Cybor Fire Protection Co.</a:t>
            </a:r>
            <a:endParaRPr lang="en-US"/>
          </a:p>
        </p:txBody>
      </p:sp>
      <p:sp>
        <p:nvSpPr>
          <p:cNvPr id="6" name="Slide Number Placeholder 5"/>
          <p:cNvSpPr>
            <a:spLocks noGrp="1"/>
          </p:cNvSpPr>
          <p:nvPr>
            <p:ph type="sldNum" sz="quarter" idx="12"/>
          </p:nvPr>
        </p:nvSpPr>
        <p:spPr/>
        <p:txBody>
          <a:bodyPr/>
          <a:lstStyle/>
          <a:p>
            <a:fld id="{3543D9E6-20D9-4CA6-B998-C58F0B4F71DB}" type="slidenum">
              <a:rPr lang="en-US" smtClean="0"/>
              <a:t>‹#›</a:t>
            </a:fld>
            <a:endParaRPr lang="en-US"/>
          </a:p>
        </p:txBody>
      </p:sp>
    </p:spTree>
    <p:extLst>
      <p:ext uri="{BB962C8B-B14F-4D97-AF65-F5344CB8AC3E}">
        <p14:creationId xmlns:p14="http://schemas.microsoft.com/office/powerpoint/2010/main" val="2236411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C8BADE-CD4B-4B65-95CC-0A9D3FDE93F2}" type="datetime1">
              <a:rPr lang="en-US" smtClean="0"/>
              <a:t>1/24/2019</a:t>
            </a:fld>
            <a:endParaRPr lang="en-US"/>
          </a:p>
        </p:txBody>
      </p:sp>
      <p:sp>
        <p:nvSpPr>
          <p:cNvPr id="5" name="Footer Placeholder 4"/>
          <p:cNvSpPr>
            <a:spLocks noGrp="1"/>
          </p:cNvSpPr>
          <p:nvPr>
            <p:ph type="ftr" sz="quarter" idx="11"/>
          </p:nvPr>
        </p:nvSpPr>
        <p:spPr/>
        <p:txBody>
          <a:bodyPr/>
          <a:lstStyle/>
          <a:p>
            <a:r>
              <a:rPr lang="en-US" smtClean="0"/>
              <a:t>COPYRIGHT 2019 Cybor Fire Protection Co.</a:t>
            </a:r>
            <a:endParaRPr lang="en-US"/>
          </a:p>
        </p:txBody>
      </p:sp>
      <p:sp>
        <p:nvSpPr>
          <p:cNvPr id="6" name="Slide Number Placeholder 5"/>
          <p:cNvSpPr>
            <a:spLocks noGrp="1"/>
          </p:cNvSpPr>
          <p:nvPr>
            <p:ph type="sldNum" sz="quarter" idx="12"/>
          </p:nvPr>
        </p:nvSpPr>
        <p:spPr/>
        <p:txBody>
          <a:bodyPr/>
          <a:lstStyle/>
          <a:p>
            <a:fld id="{3543D9E6-20D9-4CA6-B998-C58F0B4F71DB}" type="slidenum">
              <a:rPr lang="en-US" smtClean="0"/>
              <a:t>‹#›</a:t>
            </a:fld>
            <a:endParaRPr lang="en-US"/>
          </a:p>
        </p:txBody>
      </p:sp>
    </p:spTree>
    <p:extLst>
      <p:ext uri="{BB962C8B-B14F-4D97-AF65-F5344CB8AC3E}">
        <p14:creationId xmlns:p14="http://schemas.microsoft.com/office/powerpoint/2010/main" val="738914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924056-B4F8-4828-85C1-A96453114B6D}" type="datetime1">
              <a:rPr lang="en-US" smtClean="0"/>
              <a:t>1/24/2019</a:t>
            </a:fld>
            <a:endParaRPr lang="en-US"/>
          </a:p>
        </p:txBody>
      </p:sp>
      <p:sp>
        <p:nvSpPr>
          <p:cNvPr id="5" name="Footer Placeholder 4"/>
          <p:cNvSpPr>
            <a:spLocks noGrp="1"/>
          </p:cNvSpPr>
          <p:nvPr>
            <p:ph type="ftr" sz="quarter" idx="11"/>
          </p:nvPr>
        </p:nvSpPr>
        <p:spPr/>
        <p:txBody>
          <a:bodyPr/>
          <a:lstStyle/>
          <a:p>
            <a:r>
              <a:rPr lang="en-US" smtClean="0"/>
              <a:t>COPYRIGHT 2019 Cybor Fire Protection Co.</a:t>
            </a:r>
            <a:endParaRPr lang="en-US"/>
          </a:p>
        </p:txBody>
      </p:sp>
      <p:sp>
        <p:nvSpPr>
          <p:cNvPr id="6" name="Slide Number Placeholder 5"/>
          <p:cNvSpPr>
            <a:spLocks noGrp="1"/>
          </p:cNvSpPr>
          <p:nvPr>
            <p:ph type="sldNum" sz="quarter" idx="12"/>
          </p:nvPr>
        </p:nvSpPr>
        <p:spPr/>
        <p:txBody>
          <a:bodyPr/>
          <a:lstStyle/>
          <a:p>
            <a:fld id="{3543D9E6-20D9-4CA6-B998-C58F0B4F71DB}" type="slidenum">
              <a:rPr lang="en-US" smtClean="0"/>
              <a:t>‹#›</a:t>
            </a:fld>
            <a:endParaRPr lang="en-US"/>
          </a:p>
        </p:txBody>
      </p:sp>
    </p:spTree>
    <p:extLst>
      <p:ext uri="{BB962C8B-B14F-4D97-AF65-F5344CB8AC3E}">
        <p14:creationId xmlns:p14="http://schemas.microsoft.com/office/powerpoint/2010/main" val="1357507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A82C4B-713A-4A33-8EC3-A16C4BA2A873}" type="datetime1">
              <a:rPr lang="en-US" smtClean="0"/>
              <a:t>1/24/2019</a:t>
            </a:fld>
            <a:endParaRPr lang="en-US"/>
          </a:p>
        </p:txBody>
      </p:sp>
      <p:sp>
        <p:nvSpPr>
          <p:cNvPr id="5" name="Footer Placeholder 4"/>
          <p:cNvSpPr>
            <a:spLocks noGrp="1"/>
          </p:cNvSpPr>
          <p:nvPr>
            <p:ph type="ftr" sz="quarter" idx="11"/>
          </p:nvPr>
        </p:nvSpPr>
        <p:spPr/>
        <p:txBody>
          <a:bodyPr/>
          <a:lstStyle/>
          <a:p>
            <a:r>
              <a:rPr lang="en-US" smtClean="0"/>
              <a:t>COPYRIGHT 2019 Cybor Fire Protection Co.</a:t>
            </a:r>
            <a:endParaRPr lang="en-US"/>
          </a:p>
        </p:txBody>
      </p:sp>
      <p:sp>
        <p:nvSpPr>
          <p:cNvPr id="6" name="Slide Number Placeholder 5"/>
          <p:cNvSpPr>
            <a:spLocks noGrp="1"/>
          </p:cNvSpPr>
          <p:nvPr>
            <p:ph type="sldNum" sz="quarter" idx="12"/>
          </p:nvPr>
        </p:nvSpPr>
        <p:spPr/>
        <p:txBody>
          <a:bodyPr/>
          <a:lstStyle/>
          <a:p>
            <a:fld id="{3543D9E6-20D9-4CA6-B998-C58F0B4F71DB}" type="slidenum">
              <a:rPr lang="en-US" smtClean="0"/>
              <a:t>‹#›</a:t>
            </a:fld>
            <a:endParaRPr lang="en-US"/>
          </a:p>
        </p:txBody>
      </p:sp>
    </p:spTree>
    <p:extLst>
      <p:ext uri="{BB962C8B-B14F-4D97-AF65-F5344CB8AC3E}">
        <p14:creationId xmlns:p14="http://schemas.microsoft.com/office/powerpoint/2010/main" val="1203082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21A8BF1-03F2-4B0A-AEBF-B117A133EBE1}" type="datetime1">
              <a:rPr lang="en-US" smtClean="0"/>
              <a:t>1/24/2019</a:t>
            </a:fld>
            <a:endParaRPr lang="en-US"/>
          </a:p>
        </p:txBody>
      </p:sp>
      <p:sp>
        <p:nvSpPr>
          <p:cNvPr id="6" name="Footer Placeholder 5"/>
          <p:cNvSpPr>
            <a:spLocks noGrp="1"/>
          </p:cNvSpPr>
          <p:nvPr>
            <p:ph type="ftr" sz="quarter" idx="11"/>
          </p:nvPr>
        </p:nvSpPr>
        <p:spPr/>
        <p:txBody>
          <a:bodyPr/>
          <a:lstStyle/>
          <a:p>
            <a:r>
              <a:rPr lang="en-US" smtClean="0"/>
              <a:t>COPYRIGHT 2019 Cybor Fire Protection Co.</a:t>
            </a:r>
            <a:endParaRPr lang="en-US"/>
          </a:p>
        </p:txBody>
      </p:sp>
      <p:sp>
        <p:nvSpPr>
          <p:cNvPr id="7" name="Slide Number Placeholder 6"/>
          <p:cNvSpPr>
            <a:spLocks noGrp="1"/>
          </p:cNvSpPr>
          <p:nvPr>
            <p:ph type="sldNum" sz="quarter" idx="12"/>
          </p:nvPr>
        </p:nvSpPr>
        <p:spPr/>
        <p:txBody>
          <a:bodyPr/>
          <a:lstStyle/>
          <a:p>
            <a:fld id="{3543D9E6-20D9-4CA6-B998-C58F0B4F71DB}" type="slidenum">
              <a:rPr lang="en-US" smtClean="0"/>
              <a:t>‹#›</a:t>
            </a:fld>
            <a:endParaRPr lang="en-US"/>
          </a:p>
        </p:txBody>
      </p:sp>
    </p:spTree>
    <p:extLst>
      <p:ext uri="{BB962C8B-B14F-4D97-AF65-F5344CB8AC3E}">
        <p14:creationId xmlns:p14="http://schemas.microsoft.com/office/powerpoint/2010/main" val="1091198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67B763C-F00D-40A4-8608-B4C996C919D0}" type="datetime1">
              <a:rPr lang="en-US" smtClean="0"/>
              <a:t>1/24/2019</a:t>
            </a:fld>
            <a:endParaRPr lang="en-US"/>
          </a:p>
        </p:txBody>
      </p:sp>
      <p:sp>
        <p:nvSpPr>
          <p:cNvPr id="8" name="Footer Placeholder 7"/>
          <p:cNvSpPr>
            <a:spLocks noGrp="1"/>
          </p:cNvSpPr>
          <p:nvPr>
            <p:ph type="ftr" sz="quarter" idx="11"/>
          </p:nvPr>
        </p:nvSpPr>
        <p:spPr/>
        <p:txBody>
          <a:bodyPr/>
          <a:lstStyle/>
          <a:p>
            <a:r>
              <a:rPr lang="en-US" smtClean="0"/>
              <a:t>COPYRIGHT 2019 Cybor Fire Protection Co.</a:t>
            </a:r>
            <a:endParaRPr lang="en-US"/>
          </a:p>
        </p:txBody>
      </p:sp>
      <p:sp>
        <p:nvSpPr>
          <p:cNvPr id="9" name="Slide Number Placeholder 8"/>
          <p:cNvSpPr>
            <a:spLocks noGrp="1"/>
          </p:cNvSpPr>
          <p:nvPr>
            <p:ph type="sldNum" sz="quarter" idx="12"/>
          </p:nvPr>
        </p:nvSpPr>
        <p:spPr/>
        <p:txBody>
          <a:bodyPr/>
          <a:lstStyle/>
          <a:p>
            <a:fld id="{3543D9E6-20D9-4CA6-B998-C58F0B4F71DB}" type="slidenum">
              <a:rPr lang="en-US" smtClean="0"/>
              <a:t>‹#›</a:t>
            </a:fld>
            <a:endParaRPr lang="en-US"/>
          </a:p>
        </p:txBody>
      </p:sp>
    </p:spTree>
    <p:extLst>
      <p:ext uri="{BB962C8B-B14F-4D97-AF65-F5344CB8AC3E}">
        <p14:creationId xmlns:p14="http://schemas.microsoft.com/office/powerpoint/2010/main" val="1221478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EF51B2B-8BC7-46A8-970C-E03D944D221B}" type="datetime1">
              <a:rPr lang="en-US" smtClean="0"/>
              <a:t>1/24/2019</a:t>
            </a:fld>
            <a:endParaRPr lang="en-US"/>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
        <p:nvSpPr>
          <p:cNvPr id="5" name="Slide Number Placeholder 4"/>
          <p:cNvSpPr>
            <a:spLocks noGrp="1"/>
          </p:cNvSpPr>
          <p:nvPr>
            <p:ph type="sldNum" sz="quarter" idx="12"/>
          </p:nvPr>
        </p:nvSpPr>
        <p:spPr/>
        <p:txBody>
          <a:bodyPr/>
          <a:lstStyle/>
          <a:p>
            <a:fld id="{3543D9E6-20D9-4CA6-B998-C58F0B4F71DB}" type="slidenum">
              <a:rPr lang="en-US" smtClean="0"/>
              <a:t>‹#›</a:t>
            </a:fld>
            <a:endParaRPr lang="en-US"/>
          </a:p>
        </p:txBody>
      </p:sp>
    </p:spTree>
    <p:extLst>
      <p:ext uri="{BB962C8B-B14F-4D97-AF65-F5344CB8AC3E}">
        <p14:creationId xmlns:p14="http://schemas.microsoft.com/office/powerpoint/2010/main" val="2912162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1E6D79-F06A-4FEB-9405-F73A3A5477BA}" type="datetime1">
              <a:rPr lang="en-US" smtClean="0"/>
              <a:t>1/24/2019</a:t>
            </a:fld>
            <a:endParaRPr lang="en-US"/>
          </a:p>
        </p:txBody>
      </p:sp>
      <p:sp>
        <p:nvSpPr>
          <p:cNvPr id="3" name="Footer Placeholder 2"/>
          <p:cNvSpPr>
            <a:spLocks noGrp="1"/>
          </p:cNvSpPr>
          <p:nvPr>
            <p:ph type="ftr" sz="quarter" idx="11"/>
          </p:nvPr>
        </p:nvSpPr>
        <p:spPr/>
        <p:txBody>
          <a:bodyPr/>
          <a:lstStyle/>
          <a:p>
            <a:r>
              <a:rPr lang="en-US" smtClean="0"/>
              <a:t>COPYRIGHT 2019 Cybor Fire Protection Co.</a:t>
            </a:r>
            <a:endParaRPr lang="en-US"/>
          </a:p>
        </p:txBody>
      </p:sp>
      <p:sp>
        <p:nvSpPr>
          <p:cNvPr id="4" name="Slide Number Placeholder 3"/>
          <p:cNvSpPr>
            <a:spLocks noGrp="1"/>
          </p:cNvSpPr>
          <p:nvPr>
            <p:ph type="sldNum" sz="quarter" idx="12"/>
          </p:nvPr>
        </p:nvSpPr>
        <p:spPr/>
        <p:txBody>
          <a:bodyPr/>
          <a:lstStyle/>
          <a:p>
            <a:fld id="{3543D9E6-20D9-4CA6-B998-C58F0B4F71DB}" type="slidenum">
              <a:rPr lang="en-US" smtClean="0"/>
              <a:t>‹#›</a:t>
            </a:fld>
            <a:endParaRPr lang="en-US"/>
          </a:p>
        </p:txBody>
      </p:sp>
    </p:spTree>
    <p:extLst>
      <p:ext uri="{BB962C8B-B14F-4D97-AF65-F5344CB8AC3E}">
        <p14:creationId xmlns:p14="http://schemas.microsoft.com/office/powerpoint/2010/main" val="295265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4CE2D4-9E9C-432E-910D-1D6FD49F4522}" type="datetime1">
              <a:rPr lang="en-US" smtClean="0"/>
              <a:t>1/24/2019</a:t>
            </a:fld>
            <a:endParaRPr lang="en-US"/>
          </a:p>
        </p:txBody>
      </p:sp>
      <p:sp>
        <p:nvSpPr>
          <p:cNvPr id="6" name="Footer Placeholder 5"/>
          <p:cNvSpPr>
            <a:spLocks noGrp="1"/>
          </p:cNvSpPr>
          <p:nvPr>
            <p:ph type="ftr" sz="quarter" idx="11"/>
          </p:nvPr>
        </p:nvSpPr>
        <p:spPr/>
        <p:txBody>
          <a:bodyPr/>
          <a:lstStyle/>
          <a:p>
            <a:r>
              <a:rPr lang="en-US" smtClean="0"/>
              <a:t>COPYRIGHT 2019 Cybor Fire Protection Co.</a:t>
            </a:r>
            <a:endParaRPr lang="en-US"/>
          </a:p>
        </p:txBody>
      </p:sp>
      <p:sp>
        <p:nvSpPr>
          <p:cNvPr id="7" name="Slide Number Placeholder 6"/>
          <p:cNvSpPr>
            <a:spLocks noGrp="1"/>
          </p:cNvSpPr>
          <p:nvPr>
            <p:ph type="sldNum" sz="quarter" idx="12"/>
          </p:nvPr>
        </p:nvSpPr>
        <p:spPr/>
        <p:txBody>
          <a:bodyPr/>
          <a:lstStyle/>
          <a:p>
            <a:fld id="{3543D9E6-20D9-4CA6-B998-C58F0B4F71DB}" type="slidenum">
              <a:rPr lang="en-US" smtClean="0"/>
              <a:t>‹#›</a:t>
            </a:fld>
            <a:endParaRPr lang="en-US"/>
          </a:p>
        </p:txBody>
      </p:sp>
    </p:spTree>
    <p:extLst>
      <p:ext uri="{BB962C8B-B14F-4D97-AF65-F5344CB8AC3E}">
        <p14:creationId xmlns:p14="http://schemas.microsoft.com/office/powerpoint/2010/main" val="24935606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9598DD-9C77-48A8-BE35-4E77837EA587}" type="datetime1">
              <a:rPr lang="en-US" smtClean="0"/>
              <a:t>1/24/2019</a:t>
            </a:fld>
            <a:endParaRPr lang="en-US"/>
          </a:p>
        </p:txBody>
      </p:sp>
      <p:sp>
        <p:nvSpPr>
          <p:cNvPr id="6" name="Footer Placeholder 5"/>
          <p:cNvSpPr>
            <a:spLocks noGrp="1"/>
          </p:cNvSpPr>
          <p:nvPr>
            <p:ph type="ftr" sz="quarter" idx="11"/>
          </p:nvPr>
        </p:nvSpPr>
        <p:spPr/>
        <p:txBody>
          <a:bodyPr/>
          <a:lstStyle/>
          <a:p>
            <a:r>
              <a:rPr lang="en-US" smtClean="0"/>
              <a:t>COPYRIGHT 2019 Cybor Fire Protection Co.</a:t>
            </a:r>
            <a:endParaRPr lang="en-US"/>
          </a:p>
        </p:txBody>
      </p:sp>
      <p:sp>
        <p:nvSpPr>
          <p:cNvPr id="7" name="Slide Number Placeholder 6"/>
          <p:cNvSpPr>
            <a:spLocks noGrp="1"/>
          </p:cNvSpPr>
          <p:nvPr>
            <p:ph type="sldNum" sz="quarter" idx="12"/>
          </p:nvPr>
        </p:nvSpPr>
        <p:spPr/>
        <p:txBody>
          <a:bodyPr/>
          <a:lstStyle/>
          <a:p>
            <a:fld id="{3543D9E6-20D9-4CA6-B998-C58F0B4F71DB}" type="slidenum">
              <a:rPr lang="en-US" smtClean="0"/>
              <a:t>‹#›</a:t>
            </a:fld>
            <a:endParaRPr lang="en-US"/>
          </a:p>
        </p:txBody>
      </p:sp>
    </p:spTree>
    <p:extLst>
      <p:ext uri="{BB962C8B-B14F-4D97-AF65-F5344CB8AC3E}">
        <p14:creationId xmlns:p14="http://schemas.microsoft.com/office/powerpoint/2010/main" val="1009490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04A6F8-9B67-4DF9-8974-89397D60F3D0}" type="datetime1">
              <a:rPr lang="en-US" smtClean="0"/>
              <a:t>1/24/2019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COPYRIGHT 2019 Cybor Fire Protection Co.</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43D9E6-20D9-4CA6-B998-C58F0B4F71DB}" type="slidenum">
              <a:rPr lang="en-US" smtClean="0"/>
              <a:t>‹#›</a:t>
            </a:fld>
            <a:endParaRPr lang="en-US"/>
          </a:p>
        </p:txBody>
      </p:sp>
    </p:spTree>
    <p:extLst>
      <p:ext uri="{BB962C8B-B14F-4D97-AF65-F5344CB8AC3E}">
        <p14:creationId xmlns:p14="http://schemas.microsoft.com/office/powerpoint/2010/main" val="4049095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www.libertyville.com/index.aspx?NID=227"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239786"/>
          </a:xfrm>
        </p:spPr>
        <p:txBody>
          <a:bodyPr>
            <a:normAutofit fontScale="90000"/>
          </a:bodyPr>
          <a:lstStyle/>
          <a:p>
            <a:endParaRPr lang="en-US" dirty="0"/>
          </a:p>
        </p:txBody>
      </p:sp>
      <p:sp>
        <p:nvSpPr>
          <p:cNvPr id="3" name="Content Placeholder 2"/>
          <p:cNvSpPr>
            <a:spLocks noGrp="1"/>
          </p:cNvSpPr>
          <p:nvPr>
            <p:ph idx="1"/>
          </p:nvPr>
        </p:nvSpPr>
        <p:spPr>
          <a:xfrm>
            <a:off x="838200" y="520505"/>
            <a:ext cx="10515600" cy="6217920"/>
          </a:xfrm>
        </p:spPr>
        <p:txBody>
          <a:bodyPr>
            <a:normAutofit/>
          </a:bodyPr>
          <a:lstStyle/>
          <a:p>
            <a:r>
              <a:rPr lang="en-US" sz="3200" b="1" dirty="0" smtClean="0"/>
              <a:t>Richard M. Ray, PE</a:t>
            </a:r>
          </a:p>
          <a:p>
            <a:r>
              <a:rPr lang="en-US" sz="3200" b="1" dirty="0" err="1" smtClean="0"/>
              <a:t>Cybor</a:t>
            </a:r>
            <a:r>
              <a:rPr lang="en-US" sz="3200" b="1" dirty="0" smtClean="0"/>
              <a:t> Fire Protection Company</a:t>
            </a:r>
          </a:p>
          <a:p>
            <a:r>
              <a:rPr lang="en-US" sz="3200" b="1" dirty="0" smtClean="0"/>
              <a:t>5123 Thatcher Road</a:t>
            </a:r>
          </a:p>
          <a:p>
            <a:r>
              <a:rPr lang="en-US" sz="3200" b="1" dirty="0" smtClean="0"/>
              <a:t>Downers Grove, IL 60515</a:t>
            </a:r>
          </a:p>
          <a:p>
            <a:r>
              <a:rPr lang="en-US" sz="3200" b="1" dirty="0" smtClean="0"/>
              <a:t>630 810 1161</a:t>
            </a:r>
          </a:p>
          <a:p>
            <a:r>
              <a:rPr lang="en-US" sz="3200" b="1" dirty="0" smtClean="0"/>
              <a:t>630 774 1616 cell</a:t>
            </a:r>
          </a:p>
          <a:p>
            <a:r>
              <a:rPr lang="en-US" sz="3200" b="1" dirty="0" smtClean="0"/>
              <a:t>rmr@cyborfireprotection.com</a:t>
            </a:r>
            <a:endParaRPr lang="en-US" sz="3200" b="1" dirty="0"/>
          </a:p>
        </p:txBody>
      </p:sp>
      <p:pic>
        <p:nvPicPr>
          <p:cNvPr id="6" name="Picture 2" descr="cybor logo r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45103" y="1006526"/>
            <a:ext cx="5394960" cy="4271571"/>
          </a:xfrm>
          <a:prstGeom prst="rect">
            <a:avLst/>
          </a:prstGeom>
          <a:noFill/>
          <a:extLst>
            <a:ext uri="{909E8E84-426E-40DD-AFC4-6F175D3DCCD1}">
              <a14:hiddenFill xmlns:a14="http://schemas.microsoft.com/office/drawing/2010/main">
                <a:solidFill>
                  <a:srgbClr val="FFFFFF"/>
                </a:solidFill>
              </a14:hiddenFill>
            </a:ext>
          </a:extLst>
        </p:spPr>
      </p:pic>
      <p:sp>
        <p:nvSpPr>
          <p:cNvPr id="7" name="Footer Placeholder 6"/>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15513266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is a Technical Submission?</a:t>
            </a:r>
            <a:endParaRPr lang="en-US" dirty="0"/>
          </a:p>
        </p:txBody>
      </p:sp>
      <p:sp>
        <p:nvSpPr>
          <p:cNvPr id="3" name="Content Placeholder 2"/>
          <p:cNvSpPr>
            <a:spLocks noGrp="1"/>
          </p:cNvSpPr>
          <p:nvPr>
            <p:ph idx="1"/>
          </p:nvPr>
        </p:nvSpPr>
        <p:spPr/>
        <p:txBody>
          <a:bodyPr>
            <a:normAutofit/>
          </a:bodyPr>
          <a:lstStyle/>
          <a:p>
            <a:r>
              <a:rPr lang="en-US" sz="4000" dirty="0" smtClean="0"/>
              <a:t>This is defined by the IL PE Act.</a:t>
            </a:r>
          </a:p>
          <a:p>
            <a:r>
              <a:rPr lang="en-US" sz="4000" dirty="0" smtClean="0"/>
              <a:t>Unfortunately, the Act is very general and defines Technical Submissions in broad terms unrelated specifically to Fire Protection.</a:t>
            </a:r>
            <a:endParaRPr lang="en-US" sz="4000" dirty="0"/>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18409692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What is a Technical Submission?</a:t>
            </a:r>
          </a:p>
        </p:txBody>
      </p:sp>
      <p:sp>
        <p:nvSpPr>
          <p:cNvPr id="3" name="Content Placeholder 2"/>
          <p:cNvSpPr>
            <a:spLocks noGrp="1"/>
          </p:cNvSpPr>
          <p:nvPr>
            <p:ph idx="1"/>
          </p:nvPr>
        </p:nvSpPr>
        <p:spPr/>
        <p:txBody>
          <a:bodyPr/>
          <a:lstStyle/>
          <a:p>
            <a:r>
              <a:rPr lang="en-US" dirty="0" smtClean="0"/>
              <a:t>Here is how the IL PE Act defines what a Technical Submission is:</a:t>
            </a:r>
          </a:p>
          <a:p>
            <a:r>
              <a:rPr lang="en-US" dirty="0"/>
              <a:t> </a:t>
            </a:r>
            <a:r>
              <a:rPr lang="en-US" i="1" dirty="0"/>
              <a:t>Sec. 4. Definitions. As used in this Act:</a:t>
            </a:r>
          </a:p>
          <a:p>
            <a:r>
              <a:rPr lang="en-US" i="1" dirty="0"/>
              <a:t>(w) "Technical submissions" are the designs, drawings, and specifications which establish the scope and standard of quality for materials, workmanship, equipment, and systems. "Technical submissions" also includes, but are not limited to, studies, analyses, calculations, and other technical reports prepared in the course of the practice of professional engineering or under the direct supervision and responsible charge of a licensed professional engineer</a:t>
            </a:r>
            <a:r>
              <a:rPr lang="en-US" i="1" dirty="0" smtClean="0"/>
              <a:t>.</a:t>
            </a:r>
          </a:p>
          <a:p>
            <a:r>
              <a:rPr lang="en-US" b="1" dirty="0" smtClean="0"/>
              <a:t>THAT IS ALL YOU GET!</a:t>
            </a:r>
            <a:endParaRPr lang="en-US" b="1" dirty="0"/>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9331205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What is a Technical Submission?</a:t>
            </a:r>
          </a:p>
        </p:txBody>
      </p:sp>
      <p:sp>
        <p:nvSpPr>
          <p:cNvPr id="3" name="Content Placeholder 2"/>
          <p:cNvSpPr>
            <a:spLocks noGrp="1"/>
          </p:cNvSpPr>
          <p:nvPr>
            <p:ph idx="1"/>
          </p:nvPr>
        </p:nvSpPr>
        <p:spPr/>
        <p:txBody>
          <a:bodyPr>
            <a:normAutofit lnSpcReduction="10000"/>
          </a:bodyPr>
          <a:lstStyle/>
          <a:p>
            <a:r>
              <a:rPr lang="en-US" sz="3600" dirty="0" smtClean="0"/>
              <a:t>Key terms in that definition:</a:t>
            </a:r>
          </a:p>
          <a:p>
            <a:r>
              <a:rPr lang="en-US" sz="3600" i="1" dirty="0" smtClean="0"/>
              <a:t>“establish </a:t>
            </a:r>
            <a:r>
              <a:rPr lang="en-US" sz="3600" i="1" dirty="0"/>
              <a:t>the scope and standard of quality for materials, workmanship, equipment, and </a:t>
            </a:r>
            <a:r>
              <a:rPr lang="en-US" sz="3600" i="1" dirty="0" smtClean="0"/>
              <a:t>systems”</a:t>
            </a:r>
            <a:endParaRPr lang="en-US" sz="3600" dirty="0" smtClean="0"/>
          </a:p>
          <a:p>
            <a:r>
              <a:rPr lang="en-US" sz="3600" dirty="0" smtClean="0"/>
              <a:t>“</a:t>
            </a:r>
            <a:r>
              <a:rPr lang="en-US" sz="3600" i="1" dirty="0" smtClean="0"/>
              <a:t>prepared </a:t>
            </a:r>
            <a:r>
              <a:rPr lang="en-US" sz="3600" i="1" dirty="0"/>
              <a:t>in the course of the practice of professional </a:t>
            </a:r>
            <a:r>
              <a:rPr lang="en-US" sz="3600" i="1" dirty="0" smtClean="0"/>
              <a:t>engineering</a:t>
            </a:r>
            <a:r>
              <a:rPr lang="en-US" sz="3600" dirty="0" smtClean="0"/>
              <a:t>”</a:t>
            </a:r>
          </a:p>
          <a:p>
            <a:r>
              <a:rPr lang="en-US" sz="3600" i="1" dirty="0" smtClean="0"/>
              <a:t>“prepared under </a:t>
            </a:r>
            <a:r>
              <a:rPr lang="en-US" sz="3600" i="1" dirty="0"/>
              <a:t>the direct supervision and responsible charge of a licensed professional engineer</a:t>
            </a:r>
            <a:r>
              <a:rPr lang="en-US" sz="3600" i="1" dirty="0" smtClean="0"/>
              <a:t>.”</a:t>
            </a:r>
            <a:endParaRPr lang="en-US" sz="3600" dirty="0" smtClean="0"/>
          </a:p>
          <a:p>
            <a:endParaRPr lang="en-US" dirty="0" smtClean="0"/>
          </a:p>
          <a:p>
            <a:endParaRPr lang="en-US" dirty="0"/>
          </a:p>
          <a:p>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28852471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Who Can Prepare a Technical Submission?</a:t>
            </a:r>
            <a:endParaRPr lang="en-US" dirty="0"/>
          </a:p>
        </p:txBody>
      </p:sp>
      <p:sp>
        <p:nvSpPr>
          <p:cNvPr id="3" name="Content Placeholder 2"/>
          <p:cNvSpPr>
            <a:spLocks noGrp="1"/>
          </p:cNvSpPr>
          <p:nvPr>
            <p:ph idx="1"/>
          </p:nvPr>
        </p:nvSpPr>
        <p:spPr/>
        <p:txBody>
          <a:bodyPr/>
          <a:lstStyle/>
          <a:p>
            <a:r>
              <a:rPr lang="en-US" dirty="0" smtClean="0"/>
              <a:t>Per the PE Act:</a:t>
            </a:r>
          </a:p>
          <a:p>
            <a:r>
              <a:rPr lang="en-US" dirty="0" smtClean="0"/>
              <a:t>Only a licensed “design professional” can prepare a technical submission.</a:t>
            </a:r>
          </a:p>
          <a:p>
            <a:r>
              <a:rPr lang="en-US" i="1" dirty="0"/>
              <a:t>(d) "Design professional" means an architect, structural engineer or professional engineer practicing in conformance with the Illinois Architecture Practice Act of 1989, the Structural Engineering Practice Act of 1989 or the Professional Engineering Practice Act of 1989.</a:t>
            </a:r>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34121018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Who Can Prepare a Technical Submission?</a:t>
            </a:r>
          </a:p>
        </p:txBody>
      </p:sp>
      <p:sp>
        <p:nvSpPr>
          <p:cNvPr id="3" name="Content Placeholder 2"/>
          <p:cNvSpPr>
            <a:spLocks noGrp="1"/>
          </p:cNvSpPr>
          <p:nvPr>
            <p:ph idx="1"/>
          </p:nvPr>
        </p:nvSpPr>
        <p:spPr/>
        <p:txBody>
          <a:bodyPr>
            <a:normAutofit lnSpcReduction="10000"/>
          </a:bodyPr>
          <a:lstStyle/>
          <a:p>
            <a:r>
              <a:rPr lang="en-US" dirty="0" smtClean="0"/>
              <a:t>Remember that stuff about </a:t>
            </a:r>
            <a:r>
              <a:rPr lang="en-US" i="1" dirty="0"/>
              <a:t>direct supervision and responsible </a:t>
            </a:r>
            <a:r>
              <a:rPr lang="en-US" i="1" dirty="0" smtClean="0"/>
              <a:t>charge?  </a:t>
            </a:r>
            <a:r>
              <a:rPr lang="en-US" dirty="0" smtClean="0"/>
              <a:t>The Act says:</a:t>
            </a:r>
            <a:endParaRPr lang="en-US" i="1" dirty="0" smtClean="0"/>
          </a:p>
          <a:p>
            <a:r>
              <a:rPr lang="en-US" i="1" dirty="0"/>
              <a:t> (f) "Direct supervision/responsible charge" means work prepared under the control of a licensed professional engineer or that work as to which that professional engineer has detailed professional knowledge</a:t>
            </a:r>
            <a:r>
              <a:rPr lang="en-US" i="1" dirty="0" smtClean="0"/>
              <a:t>.</a:t>
            </a:r>
          </a:p>
          <a:p>
            <a:r>
              <a:rPr lang="en-US" dirty="0" smtClean="0"/>
              <a:t>So, the design professional doesn’t have to “do the work” as long as they supervise the work and take responsible charge (responsibility for) the work.</a:t>
            </a:r>
          </a:p>
          <a:p>
            <a:r>
              <a:rPr lang="en-US" dirty="0" smtClean="0"/>
              <a:t>The PE takes responsibility when he/she places their seal on the document.</a:t>
            </a:r>
            <a:endParaRPr lang="en-US" dirty="0"/>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32877355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Who Can Prepare a Technical Submission?</a:t>
            </a:r>
          </a:p>
        </p:txBody>
      </p:sp>
      <p:sp>
        <p:nvSpPr>
          <p:cNvPr id="3" name="Content Placeholder 2"/>
          <p:cNvSpPr>
            <a:spLocks noGrp="1"/>
          </p:cNvSpPr>
          <p:nvPr>
            <p:ph idx="1"/>
          </p:nvPr>
        </p:nvSpPr>
        <p:spPr/>
        <p:txBody>
          <a:bodyPr>
            <a:normAutofit/>
          </a:bodyPr>
          <a:lstStyle/>
          <a:p>
            <a:r>
              <a:rPr lang="en-US" sz="3200" i="1" dirty="0"/>
              <a:t>Sec. 15. Technical submissions. All technical submissions prepared by or under the personal supervision of a professional engineer shall bear that professional engineer's seal, signature, and license expiration date. The licensee's written signature and date of signing, along with the date of license expiration, shall be placed adjacent to the seal. Computer generated signatures are not permitted</a:t>
            </a:r>
            <a:r>
              <a:rPr lang="en-US" sz="3200" i="1" dirty="0" smtClean="0"/>
              <a:t>.</a:t>
            </a:r>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35160392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Who Can Prepare a Technical Submission?</a:t>
            </a:r>
          </a:p>
        </p:txBody>
      </p:sp>
      <p:sp>
        <p:nvSpPr>
          <p:cNvPr id="3" name="Content Placeholder 2"/>
          <p:cNvSpPr>
            <a:spLocks noGrp="1"/>
          </p:cNvSpPr>
          <p:nvPr>
            <p:ph idx="1"/>
          </p:nvPr>
        </p:nvSpPr>
        <p:spPr/>
        <p:txBody>
          <a:bodyPr/>
          <a:lstStyle/>
          <a:p>
            <a:r>
              <a:rPr lang="en-US" i="1" dirty="0"/>
              <a:t>All technical submissions intended for use in construction in the State of Illinois shall be prepared and administered in accordance with </a:t>
            </a:r>
            <a:r>
              <a:rPr lang="en-US" i="1" u="sng" dirty="0"/>
              <a:t>standards of reasonable professional skill and diligence</a:t>
            </a:r>
            <a:r>
              <a:rPr lang="en-US" i="1" dirty="0"/>
              <a:t>.</a:t>
            </a:r>
          </a:p>
          <a:p>
            <a:r>
              <a:rPr lang="en-US" i="1" dirty="0"/>
              <a:t>Care shall be taken to reflect the </a:t>
            </a:r>
            <a:r>
              <a:rPr lang="en-US" i="1" u="sng" dirty="0"/>
              <a:t>requirements of </a:t>
            </a:r>
            <a:r>
              <a:rPr lang="en-US" i="1" dirty="0"/>
              <a:t>State statutes and, where applicable, county and municipal ordinances in such documents</a:t>
            </a:r>
            <a:r>
              <a:rPr lang="en-US" i="1" dirty="0" smtClean="0"/>
              <a:t>.</a:t>
            </a:r>
          </a:p>
          <a:p>
            <a:r>
              <a:rPr lang="en-US" i="1" dirty="0"/>
              <a:t>In recognition that professional engineers are licensed for the protection of the public health, safety and welfare, documents shall be of such quality and scope, and be so administered as to conform to professional standards.</a:t>
            </a:r>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26920538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Who Can Prepare a Technical Submission?</a:t>
            </a:r>
          </a:p>
        </p:txBody>
      </p:sp>
      <p:sp>
        <p:nvSpPr>
          <p:cNvPr id="3" name="Content Placeholder 2"/>
          <p:cNvSpPr>
            <a:spLocks noGrp="1"/>
          </p:cNvSpPr>
          <p:nvPr>
            <p:ph idx="1"/>
          </p:nvPr>
        </p:nvSpPr>
        <p:spPr/>
        <p:txBody>
          <a:bodyPr/>
          <a:lstStyle/>
          <a:p>
            <a:r>
              <a:rPr lang="en-US" dirty="0" smtClean="0"/>
              <a:t>Can ANY PE prepare a fire protection technical submission?</a:t>
            </a:r>
          </a:p>
          <a:p>
            <a:r>
              <a:rPr lang="en-US" dirty="0" smtClean="0"/>
              <a:t>The Act says:</a:t>
            </a:r>
          </a:p>
          <a:p>
            <a:r>
              <a:rPr lang="en-US" i="1" dirty="0"/>
              <a:t>(n) "Professional engineering" means the application of science to the design of engineering systems and facilities using the knowledge, skills, ability and professional judgment developed through professional engineering </a:t>
            </a:r>
            <a:r>
              <a:rPr lang="en-US" b="1" i="1" dirty="0"/>
              <a:t>education, training and experience</a:t>
            </a:r>
            <a:r>
              <a:rPr lang="en-US" i="1" dirty="0" smtClean="0"/>
              <a:t>.</a:t>
            </a:r>
          </a:p>
          <a:p>
            <a:r>
              <a:rPr lang="en-US" dirty="0" smtClean="0"/>
              <a:t>So, the Act says: practice in the field that you have “education, training and experience” in.</a:t>
            </a:r>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29416382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Who Can Prepare a Technical Submission?</a:t>
            </a:r>
          </a:p>
        </p:txBody>
      </p:sp>
      <p:sp>
        <p:nvSpPr>
          <p:cNvPr id="3" name="Content Placeholder 2"/>
          <p:cNvSpPr>
            <a:spLocks noGrp="1"/>
          </p:cNvSpPr>
          <p:nvPr>
            <p:ph idx="1"/>
          </p:nvPr>
        </p:nvSpPr>
        <p:spPr/>
        <p:txBody>
          <a:bodyPr>
            <a:normAutofit lnSpcReduction="10000"/>
          </a:bodyPr>
          <a:lstStyle/>
          <a:p>
            <a:r>
              <a:rPr lang="en-US" sz="3200" dirty="0" smtClean="0"/>
              <a:t>Can an Architect do it?</a:t>
            </a:r>
          </a:p>
          <a:p>
            <a:r>
              <a:rPr lang="en-US" sz="3200" dirty="0" smtClean="0"/>
              <a:t>Can a “Plumbing Engineer” do it?</a:t>
            </a:r>
          </a:p>
          <a:p>
            <a:r>
              <a:rPr lang="en-US" sz="3200" dirty="0" smtClean="0"/>
              <a:t>Act says: must be a design professional (PE or Arch).</a:t>
            </a:r>
          </a:p>
          <a:p>
            <a:r>
              <a:rPr lang="en-US" sz="3200" dirty="0" smtClean="0"/>
              <a:t>Act says: practice within ones EDUCATION, TRAINING &amp; EXPERIENCE.</a:t>
            </a:r>
          </a:p>
          <a:p>
            <a:r>
              <a:rPr lang="en-US" sz="3200" dirty="0" smtClean="0"/>
              <a:t>So……..YOU </a:t>
            </a:r>
            <a:r>
              <a:rPr lang="en-US" sz="3200" dirty="0"/>
              <a:t>make the call</a:t>
            </a:r>
            <a:r>
              <a:rPr lang="en-US" sz="3200" dirty="0" smtClean="0"/>
              <a:t>!</a:t>
            </a:r>
          </a:p>
          <a:p>
            <a:r>
              <a:rPr lang="en-US" sz="3200" dirty="0" smtClean="0"/>
              <a:t>Its OK to question a PE’s “credentials”.</a:t>
            </a:r>
          </a:p>
          <a:p>
            <a:r>
              <a:rPr lang="en-US" sz="3200" dirty="0" smtClean="0"/>
              <a:t>Don’t be afraid to bruise their ego.</a:t>
            </a:r>
            <a:endParaRPr lang="en-US" sz="3200" dirty="0"/>
          </a:p>
          <a:p>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29466064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Is a Technical Submission </a:t>
            </a:r>
            <a:r>
              <a:rPr lang="en-US" i="1" dirty="0" smtClean="0"/>
              <a:t>Really</a:t>
            </a:r>
            <a:r>
              <a:rPr lang="en-US" dirty="0" smtClean="0"/>
              <a:t> Required?</a:t>
            </a:r>
            <a:endParaRPr lang="en-US" dirty="0"/>
          </a:p>
        </p:txBody>
      </p:sp>
      <p:sp>
        <p:nvSpPr>
          <p:cNvPr id="3" name="Content Placeholder 2"/>
          <p:cNvSpPr>
            <a:spLocks noGrp="1"/>
          </p:cNvSpPr>
          <p:nvPr>
            <p:ph idx="1"/>
          </p:nvPr>
        </p:nvSpPr>
        <p:spPr/>
        <p:txBody>
          <a:bodyPr>
            <a:normAutofit/>
          </a:bodyPr>
          <a:lstStyle/>
          <a:p>
            <a:r>
              <a:rPr lang="en-US" sz="3600" dirty="0" smtClean="0"/>
              <a:t>Per the IL PE Act:</a:t>
            </a:r>
          </a:p>
          <a:p>
            <a:r>
              <a:rPr lang="en-US" sz="3600" i="1" dirty="0"/>
              <a:t>(d) A building permit for a building that requires a fire suppression system shall not be issued without the submission of a technical submission prepared and sealed by a licensed design professional</a:t>
            </a:r>
            <a:r>
              <a:rPr lang="en-US" sz="3600" i="1" dirty="0" smtClean="0"/>
              <a:t>.</a:t>
            </a:r>
          </a:p>
          <a:p>
            <a:r>
              <a:rPr lang="en-US" sz="3600" dirty="0" smtClean="0"/>
              <a:t>Though the Act is clear, </a:t>
            </a:r>
            <a:r>
              <a:rPr lang="en-US" sz="3600" dirty="0" smtClean="0"/>
              <a:t>many</a:t>
            </a:r>
            <a:r>
              <a:rPr lang="en-US" sz="3600" dirty="0" smtClean="0"/>
              <a:t> </a:t>
            </a:r>
            <a:r>
              <a:rPr lang="en-US" sz="3600" dirty="0" smtClean="0"/>
              <a:t>municipalities do not follow this requirement</a:t>
            </a:r>
            <a:r>
              <a:rPr lang="en-US" sz="3600" i="1" dirty="0" smtClean="0"/>
              <a:t>.</a:t>
            </a:r>
            <a:endParaRPr lang="en-US" sz="3600" i="1" dirty="0"/>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1938165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Disclaimer</a:t>
            </a:r>
            <a:endParaRPr lang="en-US" dirty="0"/>
          </a:p>
        </p:txBody>
      </p:sp>
      <p:sp>
        <p:nvSpPr>
          <p:cNvPr id="3" name="Content Placeholder 2"/>
          <p:cNvSpPr>
            <a:spLocks noGrp="1"/>
          </p:cNvSpPr>
          <p:nvPr>
            <p:ph idx="1"/>
          </p:nvPr>
        </p:nvSpPr>
        <p:spPr/>
        <p:txBody>
          <a:bodyPr/>
          <a:lstStyle/>
          <a:p>
            <a:r>
              <a:rPr lang="en-US" dirty="0" smtClean="0"/>
              <a:t>Though I am an active member of the IL State Board of Professional Engineers, I am in no way speaking on their behalf nor representing the views and opinions </a:t>
            </a:r>
            <a:r>
              <a:rPr lang="en-US" smtClean="0"/>
              <a:t>of the Board. </a:t>
            </a:r>
            <a:endParaRPr lang="en-US" dirty="0"/>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22688523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endParaRPr lang="en-US" dirty="0"/>
          </a:p>
        </p:txBody>
      </p:sp>
      <p:sp>
        <p:nvSpPr>
          <p:cNvPr id="3" name="Content Placeholder 2"/>
          <p:cNvSpPr>
            <a:spLocks noGrp="1"/>
          </p:cNvSpPr>
          <p:nvPr>
            <p:ph idx="1"/>
          </p:nvPr>
        </p:nvSpPr>
        <p:spPr/>
        <p:txBody>
          <a:bodyPr/>
          <a:lstStyle/>
          <a:p>
            <a:pPr algn="ctr"/>
            <a:r>
              <a:rPr lang="en-US" sz="6000" dirty="0" smtClean="0"/>
              <a:t>QUESTIONS SO FAR?</a:t>
            </a:r>
            <a:endParaRPr lang="en-US" dirty="0"/>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5439533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Let’s Move to Shop Drawings</a:t>
            </a:r>
            <a:endParaRPr lang="en-US" dirty="0"/>
          </a:p>
        </p:txBody>
      </p:sp>
      <p:sp>
        <p:nvSpPr>
          <p:cNvPr id="3" name="Content Placeholder 2"/>
          <p:cNvSpPr>
            <a:spLocks noGrp="1"/>
          </p:cNvSpPr>
          <p:nvPr>
            <p:ph idx="1"/>
          </p:nvPr>
        </p:nvSpPr>
        <p:spPr/>
        <p:txBody>
          <a:bodyPr/>
          <a:lstStyle/>
          <a:p>
            <a:r>
              <a:rPr lang="en-US" sz="3200" dirty="0" smtClean="0"/>
              <a:t>What is a shop drawing and who makes them?</a:t>
            </a:r>
          </a:p>
          <a:p>
            <a:r>
              <a:rPr lang="en-US" sz="3200" dirty="0" smtClean="0"/>
              <a:t>IL PE Act calls them “layout documents” and says:</a:t>
            </a:r>
          </a:p>
          <a:p>
            <a:r>
              <a:rPr lang="en-US" sz="3200" i="1" dirty="0"/>
              <a:t>Sec. 3. Application of the Act; Exemptions.</a:t>
            </a:r>
          </a:p>
          <a:p>
            <a:pPr marL="0" indent="0">
              <a:buNone/>
            </a:pPr>
            <a:r>
              <a:rPr lang="en-US" sz="3200" i="1" dirty="0" smtClean="0"/>
              <a:t>(</a:t>
            </a:r>
            <a:r>
              <a:rPr lang="en-US" sz="3200" i="1" dirty="0"/>
              <a:t>c) Nothing in this Act shall be construed to prevent a fire sprinkler contractor licensed under the Fire Sprinkler Contractor Licensing Act from providing fire protection system layout documents</a:t>
            </a:r>
            <a:r>
              <a:rPr lang="en-US" sz="3200" i="1" dirty="0" smtClean="0"/>
              <a:t>.</a:t>
            </a:r>
            <a:endParaRPr lang="en-US" sz="3200" dirty="0" smtClean="0"/>
          </a:p>
          <a:p>
            <a:pPr marL="0" indent="0">
              <a:buNone/>
            </a:pPr>
            <a:endParaRPr lang="en-US" dirty="0"/>
          </a:p>
          <a:p>
            <a:endParaRPr lang="en-US" dirty="0"/>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34089430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Let’s Move to Shop Drawings</a:t>
            </a:r>
          </a:p>
        </p:txBody>
      </p:sp>
      <p:sp>
        <p:nvSpPr>
          <p:cNvPr id="3" name="Content Placeholder 2"/>
          <p:cNvSpPr>
            <a:spLocks noGrp="1"/>
          </p:cNvSpPr>
          <p:nvPr>
            <p:ph idx="1"/>
          </p:nvPr>
        </p:nvSpPr>
        <p:spPr/>
        <p:txBody>
          <a:bodyPr>
            <a:normAutofit/>
          </a:bodyPr>
          <a:lstStyle/>
          <a:p>
            <a:r>
              <a:rPr lang="en-US" sz="3200" dirty="0" smtClean="0"/>
              <a:t>IL PE Act continues:</a:t>
            </a:r>
          </a:p>
          <a:p>
            <a:r>
              <a:rPr lang="en-US" sz="3200" i="1" dirty="0"/>
              <a:t>"fire protection system layout documents" means layout drawings, catalog information on standard products, and other construction data that provide detail on the location of risers, cross mains, branch lines, sprinklers, piping per applicable standard, and hanger locations. Fire protection system layout documents serve as a guide for fabrication and installation of a fire sprinkler system</a:t>
            </a:r>
            <a:r>
              <a:rPr lang="en-US" sz="3200" i="1" dirty="0" smtClean="0"/>
              <a:t>.</a:t>
            </a:r>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37069631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Let’s Move to Shop Drawings</a:t>
            </a:r>
          </a:p>
        </p:txBody>
      </p:sp>
      <p:sp>
        <p:nvSpPr>
          <p:cNvPr id="3" name="Content Placeholder 2"/>
          <p:cNvSpPr>
            <a:spLocks noGrp="1"/>
          </p:cNvSpPr>
          <p:nvPr>
            <p:ph idx="1"/>
          </p:nvPr>
        </p:nvSpPr>
        <p:spPr/>
        <p:txBody>
          <a:bodyPr/>
          <a:lstStyle/>
          <a:p>
            <a:r>
              <a:rPr lang="en-US" dirty="0" smtClean="0"/>
              <a:t>That’s the same as the OSFM Sprinkler Contractor Licensing Act:</a:t>
            </a:r>
          </a:p>
          <a:p>
            <a:r>
              <a:rPr lang="en-US" dirty="0"/>
              <a:t> </a:t>
            </a:r>
            <a:r>
              <a:rPr lang="en-US" i="1" dirty="0"/>
              <a:t>"Fire protection system layout documents" means layout drawings, catalog information on standard products, and other construction data that provide detail on the location of risers, cross mains, branch lines, sprinklers, piping per applicable standard, and hanger locations. "Fire protection system layout documents" serve as a guide for fabrication and installation of a fire sprinkler </a:t>
            </a:r>
            <a:r>
              <a:rPr lang="en-US" i="1" dirty="0" smtClean="0"/>
              <a:t>system </a:t>
            </a:r>
            <a:r>
              <a:rPr lang="en-US" b="1" dirty="0" smtClean="0"/>
              <a:t>and continues:</a:t>
            </a:r>
          </a:p>
          <a:p>
            <a:r>
              <a:rPr lang="en-US" i="1" dirty="0"/>
              <a:t>and shall be based upon applicable standards pursuant to Section 30 of this Act</a:t>
            </a:r>
            <a:r>
              <a:rPr lang="en-US" i="1" dirty="0" smtClean="0"/>
              <a:t>.</a:t>
            </a:r>
          </a:p>
          <a:p>
            <a:r>
              <a:rPr lang="en-US" dirty="0" smtClean="0"/>
              <a:t>NFPA Standards (13, 14, 20, 13R, </a:t>
            </a:r>
            <a:r>
              <a:rPr lang="en-US" dirty="0" err="1" smtClean="0"/>
              <a:t>etc</a:t>
            </a:r>
            <a:r>
              <a:rPr lang="en-US" dirty="0" smtClean="0"/>
              <a:t>)</a:t>
            </a:r>
            <a:endParaRPr lang="en-US" i="1" dirty="0"/>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13213306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94474"/>
          </a:xfrm>
        </p:spPr>
        <p:txBody>
          <a:bodyPr/>
          <a:lstStyle/>
          <a:p>
            <a:pPr algn="ctr"/>
            <a:r>
              <a:rPr lang="en-US" dirty="0" smtClean="0"/>
              <a:t>So, Who Makes Shop Drawings?</a:t>
            </a:r>
            <a:endParaRPr lang="en-US" dirty="0"/>
          </a:p>
        </p:txBody>
      </p:sp>
      <p:sp>
        <p:nvSpPr>
          <p:cNvPr id="3" name="Content Placeholder 2"/>
          <p:cNvSpPr>
            <a:spLocks noGrp="1"/>
          </p:cNvSpPr>
          <p:nvPr>
            <p:ph idx="1"/>
          </p:nvPr>
        </p:nvSpPr>
        <p:spPr>
          <a:xfrm>
            <a:off x="838200" y="1081824"/>
            <a:ext cx="10515600" cy="5274525"/>
          </a:xfrm>
        </p:spPr>
        <p:txBody>
          <a:bodyPr>
            <a:normAutofit/>
          </a:bodyPr>
          <a:lstStyle/>
          <a:p>
            <a:r>
              <a:rPr lang="en-US" sz="2500" dirty="0" smtClean="0"/>
              <a:t>The PE Act says:</a:t>
            </a:r>
          </a:p>
          <a:p>
            <a:r>
              <a:rPr lang="en-US" sz="2500" i="1" dirty="0"/>
              <a:t>Fire protection system layout documents do not require an engineering seal if prepared by a technician who holds a valid NICET level 3 or 4 certification in fire protection technology, automatic sprinkler system layout</a:t>
            </a:r>
            <a:r>
              <a:rPr lang="en-US" sz="2500" i="1" dirty="0" smtClean="0"/>
              <a:t>.  </a:t>
            </a:r>
            <a:r>
              <a:rPr lang="en-US" sz="2500" dirty="0" smtClean="0"/>
              <a:t>(now called Water Based System Layout).</a:t>
            </a:r>
          </a:p>
          <a:p>
            <a:r>
              <a:rPr lang="en-US" sz="2500" dirty="0" smtClean="0"/>
              <a:t>The Sprinkler Contractor Licensing Act says:</a:t>
            </a:r>
          </a:p>
          <a:p>
            <a:r>
              <a:rPr lang="en-US" sz="2500" i="1" dirty="0"/>
              <a:t>(j) All fire protection system layout documents of fire sprinkler systems, as defined in Section 10 of this Act, </a:t>
            </a:r>
            <a:r>
              <a:rPr lang="en-US" sz="2500" i="1" u="sng" dirty="0"/>
              <a:t>shall be prepared </a:t>
            </a:r>
            <a:r>
              <a:rPr lang="en-US" sz="2500" i="1" dirty="0"/>
              <a:t>by (</a:t>
            </a:r>
            <a:r>
              <a:rPr lang="en-US" sz="2500" i="1" dirty="0" err="1"/>
              <a:t>i</a:t>
            </a:r>
            <a:r>
              <a:rPr lang="en-US" sz="2500" i="1" dirty="0"/>
              <a:t>) a professional engineer who is licensed under the Professional Engineering Practice Act of 1989, (ii) an architect who is licensed under the Illinois Architecture Practice Act of 1989, or (iii) a holder of a valid NICET level 3 or 4 certification in fire protection technology automatic sprinkler system layout who is either licensed under this Act or employed by an organization licensed under this Act.</a:t>
            </a:r>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3930041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Else Is Said About Shop Drawings?</a:t>
            </a:r>
            <a:endParaRPr lang="en-US" dirty="0"/>
          </a:p>
        </p:txBody>
      </p:sp>
      <p:sp>
        <p:nvSpPr>
          <p:cNvPr id="3" name="Content Placeholder 2"/>
          <p:cNvSpPr>
            <a:spLocks noGrp="1"/>
          </p:cNvSpPr>
          <p:nvPr>
            <p:ph idx="1"/>
          </p:nvPr>
        </p:nvSpPr>
        <p:spPr/>
        <p:txBody>
          <a:bodyPr/>
          <a:lstStyle/>
          <a:p>
            <a:r>
              <a:rPr lang="en-US" sz="3200" dirty="0" smtClean="0"/>
              <a:t>The IL PE Act says:</a:t>
            </a:r>
          </a:p>
          <a:p>
            <a:r>
              <a:rPr lang="en-US" sz="3200" i="1" dirty="0"/>
              <a:t>An authority having jurisdiction may not accept fire protection system layout documents in lieu of technical submissions</a:t>
            </a:r>
            <a:r>
              <a:rPr lang="en-US" sz="3200" i="1" dirty="0" smtClean="0"/>
              <a:t>.</a:t>
            </a:r>
          </a:p>
          <a:p>
            <a:r>
              <a:rPr lang="en-US" sz="3200" i="1" dirty="0"/>
              <a:t>Fire protection system layout documents may be submitted as supporting documents to supplement technical submissions.</a:t>
            </a:r>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8077172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Basically:</a:t>
            </a:r>
            <a:endParaRPr lang="en-US" dirty="0"/>
          </a:p>
        </p:txBody>
      </p:sp>
      <p:sp>
        <p:nvSpPr>
          <p:cNvPr id="3" name="Content Placeholder 2"/>
          <p:cNvSpPr>
            <a:spLocks noGrp="1"/>
          </p:cNvSpPr>
          <p:nvPr>
            <p:ph idx="1"/>
          </p:nvPr>
        </p:nvSpPr>
        <p:spPr/>
        <p:txBody>
          <a:bodyPr>
            <a:normAutofit/>
          </a:bodyPr>
          <a:lstStyle/>
          <a:p>
            <a:r>
              <a:rPr lang="en-US" sz="4000" dirty="0" smtClean="0"/>
              <a:t>Both the IL PE Act &amp; the OSFM Sprinkler Contractor Licensing Act say:</a:t>
            </a:r>
          </a:p>
          <a:p>
            <a:r>
              <a:rPr lang="en-US" sz="4000" dirty="0" smtClean="0"/>
              <a:t>The PE </a:t>
            </a:r>
            <a:r>
              <a:rPr lang="en-US" sz="4000" dirty="0" smtClean="0"/>
              <a:t>prepares</a:t>
            </a:r>
            <a:r>
              <a:rPr lang="en-US" sz="4000" dirty="0" smtClean="0"/>
              <a:t> </a:t>
            </a:r>
            <a:r>
              <a:rPr lang="en-US" sz="4000" dirty="0" smtClean="0"/>
              <a:t>the technical submission (or has direct supervision &amp; responsible charge of it), and</a:t>
            </a:r>
          </a:p>
          <a:p>
            <a:r>
              <a:rPr lang="en-US" sz="4000" dirty="0" smtClean="0"/>
              <a:t>The NICET III (or IV) </a:t>
            </a:r>
            <a:r>
              <a:rPr lang="en-US" sz="4000" dirty="0" smtClean="0"/>
              <a:t>prepares </a:t>
            </a:r>
            <a:r>
              <a:rPr lang="en-US" sz="4000" dirty="0" smtClean="0"/>
              <a:t>the shop drawing.</a:t>
            </a:r>
            <a:endParaRPr lang="en-US" sz="4000" dirty="0"/>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25823097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endParaRPr lang="en-US" dirty="0"/>
          </a:p>
        </p:txBody>
      </p:sp>
      <p:sp>
        <p:nvSpPr>
          <p:cNvPr id="3" name="Content Placeholder 2"/>
          <p:cNvSpPr>
            <a:spLocks noGrp="1"/>
          </p:cNvSpPr>
          <p:nvPr>
            <p:ph idx="1"/>
          </p:nvPr>
        </p:nvSpPr>
        <p:spPr/>
        <p:txBody>
          <a:bodyPr/>
          <a:lstStyle/>
          <a:p>
            <a:pPr algn="ctr"/>
            <a:r>
              <a:rPr lang="en-US" sz="6000" dirty="0" smtClean="0"/>
              <a:t>QUESTIONS SO FAR?</a:t>
            </a:r>
            <a:endParaRPr lang="en-US" dirty="0"/>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20055912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Lets Talk About What Industry Says</a:t>
            </a:r>
            <a:endParaRPr lang="en-US" dirty="0"/>
          </a:p>
        </p:txBody>
      </p:sp>
      <p:sp>
        <p:nvSpPr>
          <p:cNvPr id="3" name="Content Placeholder 2"/>
          <p:cNvSpPr>
            <a:spLocks noGrp="1"/>
          </p:cNvSpPr>
          <p:nvPr>
            <p:ph idx="1"/>
          </p:nvPr>
        </p:nvSpPr>
        <p:spPr/>
        <p:txBody>
          <a:bodyPr>
            <a:normAutofit/>
          </a:bodyPr>
          <a:lstStyle/>
          <a:p>
            <a:r>
              <a:rPr lang="en-US" sz="3600" dirty="0" smtClean="0"/>
              <a:t>The SFPE/NSPE “White Paper”</a:t>
            </a:r>
          </a:p>
          <a:p>
            <a:r>
              <a:rPr lang="en-US" sz="3600" dirty="0"/>
              <a:t>NSPE Position Statement No. </a:t>
            </a:r>
            <a:r>
              <a:rPr lang="en-US" sz="3600" dirty="0" smtClean="0"/>
              <a:t>08-1749</a:t>
            </a:r>
            <a:endParaRPr lang="en-US" sz="3600" dirty="0"/>
          </a:p>
          <a:p>
            <a:r>
              <a:rPr lang="en-US" sz="3600" dirty="0"/>
              <a:t>SFPE/NSPE/NICET Joint Position on the Engineer and the Engineering Technician Designing Fire Protection Systems </a:t>
            </a:r>
          </a:p>
          <a:p>
            <a:r>
              <a:rPr lang="en-US" sz="3600" dirty="0"/>
              <a:t>Adopted: June 2008 </a:t>
            </a:r>
            <a:r>
              <a:rPr lang="en-US" sz="3600" dirty="0" smtClean="0"/>
              <a:t> -  Latest </a:t>
            </a:r>
            <a:r>
              <a:rPr lang="en-US" sz="3600" dirty="0"/>
              <a:t>Revision: July 2018 </a:t>
            </a:r>
          </a:p>
          <a:p>
            <a:r>
              <a:rPr lang="en-US" sz="3600" dirty="0" smtClean="0"/>
              <a:t>FYI: NSPE created NICET</a:t>
            </a:r>
            <a:endParaRPr lang="en-US" sz="3600" dirty="0"/>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8286972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Lets Talk About What Industry Says</a:t>
            </a:r>
          </a:p>
        </p:txBody>
      </p:sp>
      <p:sp>
        <p:nvSpPr>
          <p:cNvPr id="3" name="Content Placeholder 2"/>
          <p:cNvSpPr>
            <a:spLocks noGrp="1"/>
          </p:cNvSpPr>
          <p:nvPr>
            <p:ph idx="1"/>
          </p:nvPr>
        </p:nvSpPr>
        <p:spPr/>
        <p:txBody>
          <a:bodyPr>
            <a:normAutofit/>
          </a:bodyPr>
          <a:lstStyle/>
          <a:p>
            <a:r>
              <a:rPr lang="en-US" sz="3200" dirty="0" smtClean="0"/>
              <a:t>The White Paper defines the “division of labor”.</a:t>
            </a:r>
          </a:p>
          <a:p>
            <a:r>
              <a:rPr lang="en-US" sz="3200" i="1" dirty="0"/>
              <a:t>Legally, the practice of engineering is a responsibility that cannot be delegated to non-licensed engineers (individuals). The role of the </a:t>
            </a:r>
            <a:r>
              <a:rPr lang="en-US" sz="3200" i="1" dirty="0" smtClean="0"/>
              <a:t>technician </a:t>
            </a:r>
            <a:r>
              <a:rPr lang="en-US" sz="3200" i="1" dirty="0"/>
              <a:t>is to understand the engineer’s design intent and help implement that design</a:t>
            </a:r>
            <a:r>
              <a:rPr lang="en-US" sz="3200" i="1" dirty="0" smtClean="0"/>
              <a:t>.</a:t>
            </a:r>
          </a:p>
          <a:p>
            <a:r>
              <a:rPr lang="en-US" sz="3200" i="1" dirty="0"/>
              <a:t>Engineers or </a:t>
            </a:r>
            <a:r>
              <a:rPr lang="en-US" sz="3200" i="1" dirty="0" smtClean="0"/>
              <a:t>technicians </a:t>
            </a:r>
            <a:r>
              <a:rPr lang="en-US" sz="3200" i="1" dirty="0"/>
              <a:t>overstep their respective roles if they participate in aspects of design for which they are not qualified by </a:t>
            </a:r>
            <a:r>
              <a:rPr lang="en-US" sz="3200" i="1" u="sng" dirty="0"/>
              <a:t>education and/or </a:t>
            </a:r>
            <a:r>
              <a:rPr lang="en-US" sz="3200" i="1" u="sng" dirty="0" smtClean="0"/>
              <a:t>experience </a:t>
            </a:r>
            <a:r>
              <a:rPr lang="en-US" sz="3200" dirty="0" smtClean="0"/>
              <a:t>(remember that one?).</a:t>
            </a:r>
            <a:endParaRPr lang="en-US" sz="3200" dirty="0"/>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801126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0024"/>
            <a:ext cx="10515600" cy="945392"/>
          </a:xfrm>
        </p:spPr>
        <p:txBody>
          <a:bodyPr/>
          <a:lstStyle/>
          <a:p>
            <a:pPr algn="ctr"/>
            <a:r>
              <a:rPr lang="en-US" dirty="0" smtClean="0"/>
              <a:t>WARNING:</a:t>
            </a: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07150" y="1363443"/>
            <a:ext cx="6348006" cy="4754880"/>
          </a:xfrm>
        </p:spPr>
      </p:pic>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163890954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6721"/>
            <a:ext cx="10515600" cy="1325563"/>
          </a:xfrm>
        </p:spPr>
        <p:txBody>
          <a:bodyPr/>
          <a:lstStyle/>
          <a:p>
            <a:pPr algn="ctr"/>
            <a:r>
              <a:rPr lang="en-US" dirty="0"/>
              <a:t>Lets Talk About What Industry Says</a:t>
            </a:r>
          </a:p>
        </p:txBody>
      </p:sp>
      <p:sp>
        <p:nvSpPr>
          <p:cNvPr id="3" name="Content Placeholder 2"/>
          <p:cNvSpPr>
            <a:spLocks noGrp="1"/>
          </p:cNvSpPr>
          <p:nvPr>
            <p:ph idx="1"/>
          </p:nvPr>
        </p:nvSpPr>
        <p:spPr>
          <a:xfrm>
            <a:off x="838200" y="1325562"/>
            <a:ext cx="10515600" cy="5030787"/>
          </a:xfrm>
        </p:spPr>
        <p:txBody>
          <a:bodyPr/>
          <a:lstStyle/>
          <a:p>
            <a:r>
              <a:rPr lang="en-US" sz="3000" dirty="0" smtClean="0"/>
              <a:t>Continuing with the White Paper:</a:t>
            </a:r>
          </a:p>
          <a:p>
            <a:r>
              <a:rPr lang="en-US" sz="3000" i="1" dirty="0"/>
              <a:t>The Engineer’s responsibilities for the design include but are not limited </a:t>
            </a:r>
            <a:r>
              <a:rPr lang="en-US" sz="3000" i="1" dirty="0" smtClean="0"/>
              <a:t>to:</a:t>
            </a:r>
          </a:p>
          <a:p>
            <a:r>
              <a:rPr lang="en-US" sz="3000" i="1" dirty="0" smtClean="0"/>
              <a:t>Evaluate </a:t>
            </a:r>
            <a:r>
              <a:rPr lang="en-US" sz="3000" i="1" dirty="0"/>
              <a:t>the broad range of hazards and protection schemes required to develop a workable, integrated solution to a fire safety problem.  </a:t>
            </a:r>
          </a:p>
          <a:p>
            <a:r>
              <a:rPr lang="en-US" sz="3000" i="1" dirty="0"/>
              <a:t>Prepare design documents for fire protection systems</a:t>
            </a:r>
            <a:r>
              <a:rPr lang="en-US" sz="3000" dirty="0" smtClean="0"/>
              <a:t>.</a:t>
            </a:r>
          </a:p>
          <a:p>
            <a:r>
              <a:rPr lang="en-US" sz="3000" dirty="0" smtClean="0"/>
              <a:t>Just like we called “shop drawings” “layout documents”, the White Paper calls “technical submissions” “design documents”.</a:t>
            </a:r>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37389309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pPr algn="ctr"/>
            <a:r>
              <a:rPr lang="en-US" dirty="0"/>
              <a:t>Lets Talk About What Industry Says</a:t>
            </a:r>
          </a:p>
        </p:txBody>
      </p:sp>
      <p:sp>
        <p:nvSpPr>
          <p:cNvPr id="3" name="Content Placeholder 2"/>
          <p:cNvSpPr>
            <a:spLocks noGrp="1"/>
          </p:cNvSpPr>
          <p:nvPr>
            <p:ph idx="1"/>
          </p:nvPr>
        </p:nvSpPr>
        <p:spPr>
          <a:xfrm>
            <a:off x="838200" y="1068946"/>
            <a:ext cx="10515600" cy="5287404"/>
          </a:xfrm>
        </p:spPr>
        <p:txBody>
          <a:bodyPr>
            <a:normAutofit/>
          </a:bodyPr>
          <a:lstStyle/>
          <a:p>
            <a:r>
              <a:rPr lang="en-US" dirty="0" smtClean="0"/>
              <a:t>Continuing from the White </a:t>
            </a:r>
            <a:r>
              <a:rPr lang="en-US" dirty="0"/>
              <a:t>Paper:  </a:t>
            </a:r>
            <a:r>
              <a:rPr lang="en-US" i="1" dirty="0"/>
              <a:t>The Engineer’s responsibilities </a:t>
            </a:r>
            <a:r>
              <a:rPr lang="en-US" i="1" dirty="0" smtClean="0"/>
              <a:t>are:</a:t>
            </a:r>
          </a:p>
          <a:p>
            <a:r>
              <a:rPr lang="en-US" i="1" dirty="0" smtClean="0"/>
              <a:t>Conceptual </a:t>
            </a:r>
            <a:r>
              <a:rPr lang="en-US" i="1" dirty="0"/>
              <a:t>and detailed engineering documents </a:t>
            </a:r>
          </a:p>
          <a:p>
            <a:r>
              <a:rPr lang="en-US" i="1" dirty="0" smtClean="0"/>
              <a:t>Hazard </a:t>
            </a:r>
            <a:r>
              <a:rPr lang="en-US" i="1" dirty="0"/>
              <a:t>and risk analyses </a:t>
            </a:r>
          </a:p>
          <a:p>
            <a:r>
              <a:rPr lang="en-US" i="1" dirty="0" smtClean="0"/>
              <a:t>Performance-based </a:t>
            </a:r>
            <a:r>
              <a:rPr lang="en-US" i="1" dirty="0"/>
              <a:t>design analyses </a:t>
            </a:r>
            <a:r>
              <a:rPr lang="en-US" dirty="0" smtClean="0"/>
              <a:t>(alt to </a:t>
            </a:r>
            <a:r>
              <a:rPr lang="en-US" dirty="0" err="1" smtClean="0"/>
              <a:t>prescriped</a:t>
            </a:r>
            <a:r>
              <a:rPr lang="en-US" dirty="0" smtClean="0"/>
              <a:t>)</a:t>
            </a:r>
            <a:endParaRPr lang="en-US" i="1" dirty="0"/>
          </a:p>
          <a:p>
            <a:r>
              <a:rPr lang="en-US" i="1" dirty="0"/>
              <a:t> </a:t>
            </a:r>
            <a:r>
              <a:rPr lang="en-US" i="1" dirty="0" smtClean="0"/>
              <a:t>Integrated </a:t>
            </a:r>
            <a:r>
              <a:rPr lang="en-US" i="1" dirty="0"/>
              <a:t>building systems analyses </a:t>
            </a:r>
            <a:r>
              <a:rPr lang="en-US" dirty="0" smtClean="0"/>
              <a:t>(interfaces)</a:t>
            </a:r>
            <a:endParaRPr lang="en-US" i="1" dirty="0"/>
          </a:p>
          <a:p>
            <a:r>
              <a:rPr lang="en-US" i="1" dirty="0"/>
              <a:t> </a:t>
            </a:r>
            <a:r>
              <a:rPr lang="en-US" i="1" dirty="0" smtClean="0"/>
              <a:t>Layout </a:t>
            </a:r>
            <a:r>
              <a:rPr lang="en-US" i="1" dirty="0"/>
              <a:t>fire protection systems </a:t>
            </a:r>
          </a:p>
          <a:p>
            <a:r>
              <a:rPr lang="en-US" i="1" dirty="0"/>
              <a:t> </a:t>
            </a:r>
            <a:r>
              <a:rPr lang="en-US" i="1" dirty="0" smtClean="0"/>
              <a:t>Perform </a:t>
            </a:r>
            <a:r>
              <a:rPr lang="en-US" i="1" dirty="0"/>
              <a:t>necessary calculations for all fire protection systems </a:t>
            </a:r>
          </a:p>
          <a:p>
            <a:r>
              <a:rPr lang="en-US" i="1" dirty="0"/>
              <a:t> </a:t>
            </a:r>
            <a:r>
              <a:rPr lang="en-US" i="1" dirty="0" smtClean="0"/>
              <a:t>Affix </a:t>
            </a:r>
            <a:r>
              <a:rPr lang="en-US" i="1" dirty="0"/>
              <a:t>a professional stamp or seal with signature and date to documents prepared under the Engineer’s direct supervision and control</a:t>
            </a:r>
            <a:r>
              <a:rPr lang="en-US" i="1" dirty="0" smtClean="0"/>
              <a:t>.</a:t>
            </a:r>
            <a:endParaRPr lang="en-US" i="1" dirty="0"/>
          </a:p>
          <a:p>
            <a:endParaRPr lang="en-US" dirty="0"/>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28336980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Lets Talk About What Industry Says</a:t>
            </a:r>
          </a:p>
        </p:txBody>
      </p:sp>
      <p:sp>
        <p:nvSpPr>
          <p:cNvPr id="3" name="Content Placeholder 2"/>
          <p:cNvSpPr>
            <a:spLocks noGrp="1"/>
          </p:cNvSpPr>
          <p:nvPr>
            <p:ph idx="1"/>
          </p:nvPr>
        </p:nvSpPr>
        <p:spPr/>
        <p:txBody>
          <a:bodyPr/>
          <a:lstStyle/>
          <a:p>
            <a:r>
              <a:rPr lang="en-US" sz="3200" dirty="0"/>
              <a:t>Continuing from the White Paper:</a:t>
            </a:r>
            <a:endParaRPr lang="en-US" sz="3200" dirty="0" smtClean="0"/>
          </a:p>
          <a:p>
            <a:r>
              <a:rPr lang="en-US" sz="3200" i="1" dirty="0" smtClean="0"/>
              <a:t>The </a:t>
            </a:r>
            <a:r>
              <a:rPr lang="en-US" sz="3200" i="1" dirty="0"/>
              <a:t>Certified </a:t>
            </a:r>
            <a:r>
              <a:rPr lang="en-US" sz="3200" i="1" dirty="0" smtClean="0"/>
              <a:t>Technician:</a:t>
            </a:r>
            <a:endParaRPr lang="en-US" sz="3200" i="1" dirty="0"/>
          </a:p>
          <a:p>
            <a:r>
              <a:rPr lang="en-US" sz="3200" i="1" dirty="0"/>
              <a:t>The fire protection </a:t>
            </a:r>
            <a:r>
              <a:rPr lang="en-US" sz="3200" i="1" dirty="0" smtClean="0"/>
              <a:t>technician </a:t>
            </a:r>
            <a:r>
              <a:rPr lang="en-US" sz="3200" i="1" dirty="0"/>
              <a:t>(hereinafter referred to as </a:t>
            </a:r>
            <a:r>
              <a:rPr lang="en-US" sz="3200" i="1" dirty="0" smtClean="0"/>
              <a:t>a “Technician</a:t>
            </a:r>
            <a:r>
              <a:rPr lang="en-US" sz="3200" i="1" dirty="0"/>
              <a:t>”) is an individual who has achieved NICET Level III or IV </a:t>
            </a:r>
            <a:r>
              <a:rPr lang="en-US" sz="3200" i="1" dirty="0" smtClean="0"/>
              <a:t>certification in </a:t>
            </a:r>
            <a:r>
              <a:rPr lang="en-US" sz="3200" i="1" dirty="0"/>
              <a:t>the appropriate subfield and who has the knowledge, experience and skills necessary to layout fire protection systems</a:t>
            </a:r>
            <a:r>
              <a:rPr lang="en-US" sz="3200" i="1" dirty="0" smtClean="0"/>
              <a:t>.</a:t>
            </a:r>
            <a:endParaRPr lang="en-US" sz="3200" i="1" dirty="0"/>
          </a:p>
          <a:p>
            <a:endParaRPr lang="en-US" dirty="0"/>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38153546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Lets Talk About What Industry Says</a:t>
            </a:r>
          </a:p>
        </p:txBody>
      </p:sp>
      <p:sp>
        <p:nvSpPr>
          <p:cNvPr id="3" name="Content Placeholder 2"/>
          <p:cNvSpPr>
            <a:spLocks noGrp="1"/>
          </p:cNvSpPr>
          <p:nvPr>
            <p:ph idx="1"/>
          </p:nvPr>
        </p:nvSpPr>
        <p:spPr/>
        <p:txBody>
          <a:bodyPr/>
          <a:lstStyle/>
          <a:p>
            <a:r>
              <a:rPr lang="en-US" dirty="0"/>
              <a:t>Continuing from the White Paper:</a:t>
            </a:r>
          </a:p>
          <a:p>
            <a:r>
              <a:rPr lang="en-US" i="1" dirty="0"/>
              <a:t>the </a:t>
            </a:r>
            <a:r>
              <a:rPr lang="en-US" i="1" dirty="0" smtClean="0"/>
              <a:t>Technician </a:t>
            </a:r>
            <a:r>
              <a:rPr lang="en-US" i="1" dirty="0"/>
              <a:t>is qualified to</a:t>
            </a:r>
            <a:r>
              <a:rPr lang="en-US" i="1" dirty="0" smtClean="0"/>
              <a:t>:</a:t>
            </a:r>
          </a:p>
          <a:p>
            <a:r>
              <a:rPr lang="en-US" i="1" dirty="0"/>
              <a:t>Perform the system layout in accordance with the Engineer’s </a:t>
            </a:r>
            <a:r>
              <a:rPr lang="en-US" i="1" dirty="0" smtClean="0"/>
              <a:t>design.</a:t>
            </a:r>
          </a:p>
          <a:p>
            <a:r>
              <a:rPr lang="en-US" i="1" dirty="0"/>
              <a:t>Prepare shop drawings and material submittals in accordance with the Engineer’s </a:t>
            </a:r>
            <a:r>
              <a:rPr lang="en-US" i="1" dirty="0" smtClean="0"/>
              <a:t>design.</a:t>
            </a:r>
          </a:p>
          <a:p>
            <a:r>
              <a:rPr lang="en-US" i="1" dirty="0" smtClean="0"/>
              <a:t>Perform </a:t>
            </a:r>
            <a:r>
              <a:rPr lang="en-US" i="1" dirty="0"/>
              <a:t>supplemental calculations and other functions based on the </a:t>
            </a:r>
            <a:r>
              <a:rPr lang="en-US" i="1" dirty="0" smtClean="0"/>
              <a:t>Engineer’s design. </a:t>
            </a:r>
          </a:p>
          <a:p>
            <a:r>
              <a:rPr lang="en-US" i="1" dirty="0"/>
              <a:t>Support the installation of fire protection </a:t>
            </a:r>
            <a:r>
              <a:rPr lang="en-US" i="1" dirty="0" smtClean="0"/>
              <a:t>systems.</a:t>
            </a:r>
            <a:endParaRPr lang="en-US" i="1" dirty="0"/>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15070052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Lets Talk About What </a:t>
            </a:r>
            <a:r>
              <a:rPr lang="en-US" dirty="0" smtClean="0"/>
              <a:t>the Tasks of the PE and the Technician Are</a:t>
            </a:r>
            <a:endParaRPr lang="en-US" dirty="0"/>
          </a:p>
        </p:txBody>
      </p:sp>
      <p:sp>
        <p:nvSpPr>
          <p:cNvPr id="3" name="Content Placeholder 2"/>
          <p:cNvSpPr>
            <a:spLocks noGrp="1"/>
          </p:cNvSpPr>
          <p:nvPr>
            <p:ph idx="1"/>
          </p:nvPr>
        </p:nvSpPr>
        <p:spPr/>
        <p:txBody>
          <a:bodyPr/>
          <a:lstStyle/>
          <a:p>
            <a:r>
              <a:rPr lang="en-US" sz="3600" dirty="0" smtClean="0"/>
              <a:t>The PE’s design document (technical submission) shall:</a:t>
            </a:r>
          </a:p>
          <a:p>
            <a:r>
              <a:rPr lang="en-US" sz="3600" dirty="0" smtClean="0"/>
              <a:t>“establish </a:t>
            </a:r>
            <a:r>
              <a:rPr lang="en-US" sz="3600" dirty="0"/>
              <a:t>the objectives and design criteria of the </a:t>
            </a:r>
            <a:r>
              <a:rPr lang="en-US" sz="3600" dirty="0" smtClean="0"/>
              <a:t>system”</a:t>
            </a:r>
          </a:p>
          <a:p>
            <a:r>
              <a:rPr lang="en-US" sz="3600" dirty="0" smtClean="0"/>
              <a:t>“indicate </a:t>
            </a:r>
            <a:r>
              <a:rPr lang="en-US" sz="3600" dirty="0"/>
              <a:t>the location, nature and extent of the work proposed and show that they conform to the provisions of relevant laws, codes, ordinances, rules and </a:t>
            </a:r>
            <a:r>
              <a:rPr lang="en-US" sz="3600" dirty="0" smtClean="0"/>
              <a:t>regulations”</a:t>
            </a:r>
          </a:p>
          <a:p>
            <a:endParaRPr lang="en-US" dirty="0"/>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31025376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Lets Talk About What the Tasks of the </a:t>
            </a:r>
            <a:r>
              <a:rPr lang="en-US" b="1" dirty="0"/>
              <a:t>PE</a:t>
            </a:r>
            <a:r>
              <a:rPr lang="en-US" dirty="0"/>
              <a:t> </a:t>
            </a:r>
            <a:r>
              <a:rPr lang="en-US" dirty="0" smtClean="0"/>
              <a:t>Are</a:t>
            </a:r>
            <a:endParaRPr lang="en-US" dirty="0"/>
          </a:p>
        </p:txBody>
      </p:sp>
      <p:sp>
        <p:nvSpPr>
          <p:cNvPr id="3" name="Content Placeholder 2"/>
          <p:cNvSpPr>
            <a:spLocks noGrp="1"/>
          </p:cNvSpPr>
          <p:nvPr>
            <p:ph idx="1"/>
          </p:nvPr>
        </p:nvSpPr>
        <p:spPr/>
        <p:txBody>
          <a:bodyPr/>
          <a:lstStyle/>
          <a:p>
            <a:r>
              <a:rPr lang="en-US" dirty="0" smtClean="0"/>
              <a:t>Identification </a:t>
            </a:r>
            <a:r>
              <a:rPr lang="en-US" dirty="0"/>
              <a:t>of the scope of </a:t>
            </a:r>
            <a:r>
              <a:rPr lang="en-US" dirty="0" smtClean="0"/>
              <a:t>work.</a:t>
            </a:r>
          </a:p>
          <a:p>
            <a:r>
              <a:rPr lang="en-US" dirty="0"/>
              <a:t>Identification of applicable codes and </a:t>
            </a:r>
            <a:r>
              <a:rPr lang="en-US" dirty="0" smtClean="0"/>
              <a:t>standards.</a:t>
            </a:r>
          </a:p>
          <a:p>
            <a:r>
              <a:rPr lang="en-US" dirty="0"/>
              <a:t>Ensure conformance with the applicable building code(s</a:t>
            </a:r>
            <a:r>
              <a:rPr lang="en-US" dirty="0" smtClean="0"/>
              <a:t>).</a:t>
            </a:r>
          </a:p>
          <a:p>
            <a:r>
              <a:rPr lang="en-US" dirty="0"/>
              <a:t>Identification of occupancy type and hazard </a:t>
            </a:r>
            <a:r>
              <a:rPr lang="en-US" dirty="0" smtClean="0"/>
              <a:t>classification.</a:t>
            </a:r>
          </a:p>
          <a:p>
            <a:r>
              <a:rPr lang="en-US" dirty="0"/>
              <a:t>Selection of type of system and </a:t>
            </a:r>
            <a:r>
              <a:rPr lang="en-US" dirty="0" smtClean="0"/>
              <a:t>components</a:t>
            </a:r>
          </a:p>
          <a:p>
            <a:r>
              <a:rPr lang="en-US" dirty="0" smtClean="0"/>
              <a:t>Classification </a:t>
            </a:r>
            <a:r>
              <a:rPr lang="en-US" dirty="0"/>
              <a:t>of the hazard and commodities to be </a:t>
            </a:r>
            <a:r>
              <a:rPr lang="en-US" dirty="0" smtClean="0"/>
              <a:t>protected</a:t>
            </a:r>
          </a:p>
          <a:p>
            <a:r>
              <a:rPr lang="en-US" dirty="0" smtClean="0"/>
              <a:t>Establish </a:t>
            </a:r>
            <a:r>
              <a:rPr lang="en-US" dirty="0"/>
              <a:t>the density/flow and design area </a:t>
            </a:r>
            <a:r>
              <a:rPr lang="en-US" dirty="0" smtClean="0"/>
              <a:t>size</a:t>
            </a:r>
          </a:p>
          <a:p>
            <a:r>
              <a:rPr lang="en-US" dirty="0" smtClean="0"/>
              <a:t>Determine </a:t>
            </a:r>
            <a:r>
              <a:rPr lang="en-US" dirty="0"/>
              <a:t>and confirm the available water supply</a:t>
            </a:r>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29166565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Lets Talk About What the Tasks of the </a:t>
            </a:r>
            <a:r>
              <a:rPr lang="en-US" b="1" dirty="0"/>
              <a:t>PE</a:t>
            </a:r>
            <a:r>
              <a:rPr lang="en-US" dirty="0"/>
              <a:t> Are</a:t>
            </a:r>
          </a:p>
        </p:txBody>
      </p:sp>
      <p:sp>
        <p:nvSpPr>
          <p:cNvPr id="3" name="Content Placeholder 2"/>
          <p:cNvSpPr>
            <a:spLocks noGrp="1"/>
          </p:cNvSpPr>
          <p:nvPr>
            <p:ph idx="1"/>
          </p:nvPr>
        </p:nvSpPr>
        <p:spPr/>
        <p:txBody>
          <a:bodyPr/>
          <a:lstStyle/>
          <a:p>
            <a:r>
              <a:rPr lang="en-US" dirty="0" smtClean="0"/>
              <a:t>Preliminary </a:t>
            </a:r>
            <a:r>
              <a:rPr lang="en-US" dirty="0"/>
              <a:t>system layout and hydraulic calculations to verify adequacy of proposed water supply </a:t>
            </a:r>
            <a:r>
              <a:rPr lang="en-US" dirty="0" smtClean="0"/>
              <a:t>arrangements.</a:t>
            </a:r>
          </a:p>
          <a:p>
            <a:r>
              <a:rPr lang="en-US" dirty="0" smtClean="0"/>
              <a:t>Analysis </a:t>
            </a:r>
            <a:r>
              <a:rPr lang="en-US" dirty="0"/>
              <a:t>to identify concerns regarding systems structural </a:t>
            </a:r>
            <a:r>
              <a:rPr lang="en-US" dirty="0" smtClean="0"/>
              <a:t>support.</a:t>
            </a:r>
          </a:p>
          <a:p>
            <a:r>
              <a:rPr lang="en-US" dirty="0" smtClean="0"/>
              <a:t>Analysis </a:t>
            </a:r>
            <a:r>
              <a:rPr lang="en-US" dirty="0"/>
              <a:t>to identify any concerns with water quality that would affect the proposed </a:t>
            </a:r>
            <a:r>
              <a:rPr lang="en-US" dirty="0" smtClean="0"/>
              <a:t>systems.</a:t>
            </a:r>
          </a:p>
          <a:p>
            <a:r>
              <a:rPr lang="en-US" dirty="0"/>
              <a:t>Based on this design criterion, the Engineer prepares and/or supervises the preparation of Design Documents.</a:t>
            </a:r>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28561103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Lets Talk About What the Tasks of the </a:t>
            </a:r>
            <a:r>
              <a:rPr lang="en-US" b="1" dirty="0" smtClean="0"/>
              <a:t>TECHNICIAN</a:t>
            </a:r>
            <a:r>
              <a:rPr lang="en-US" dirty="0" smtClean="0"/>
              <a:t> </a:t>
            </a:r>
            <a:r>
              <a:rPr lang="en-US" dirty="0"/>
              <a:t>Are</a:t>
            </a:r>
          </a:p>
        </p:txBody>
      </p:sp>
      <p:sp>
        <p:nvSpPr>
          <p:cNvPr id="3" name="Content Placeholder 2"/>
          <p:cNvSpPr>
            <a:spLocks noGrp="1"/>
          </p:cNvSpPr>
          <p:nvPr>
            <p:ph idx="1"/>
          </p:nvPr>
        </p:nvSpPr>
        <p:spPr/>
        <p:txBody>
          <a:bodyPr/>
          <a:lstStyle/>
          <a:p>
            <a:r>
              <a:rPr lang="en-US" dirty="0"/>
              <a:t>T</a:t>
            </a:r>
            <a:r>
              <a:rPr lang="en-US" dirty="0" smtClean="0"/>
              <a:t>he </a:t>
            </a:r>
            <a:r>
              <a:rPr lang="en-US" dirty="0"/>
              <a:t>Technician develops working plans/Shop Drawings based upon the Design Documents, specified standards and manufacturer </a:t>
            </a:r>
            <a:r>
              <a:rPr lang="en-US" dirty="0" smtClean="0"/>
              <a:t>listings.</a:t>
            </a:r>
          </a:p>
          <a:p>
            <a:r>
              <a:rPr lang="en-US" dirty="0"/>
              <a:t>The detailed layout of risers, cross mains, branch lines, sprinklers, and </a:t>
            </a:r>
            <a:r>
              <a:rPr lang="en-US" dirty="0" smtClean="0"/>
              <a:t>hangers.</a:t>
            </a:r>
          </a:p>
          <a:p>
            <a:r>
              <a:rPr lang="en-US" dirty="0" smtClean="0"/>
              <a:t>Determine the size </a:t>
            </a:r>
            <a:r>
              <a:rPr lang="en-US" dirty="0"/>
              <a:t>of </a:t>
            </a:r>
            <a:r>
              <a:rPr lang="en-US" dirty="0" smtClean="0"/>
              <a:t>piping.</a:t>
            </a:r>
          </a:p>
          <a:p>
            <a:r>
              <a:rPr lang="en-US" dirty="0"/>
              <a:t> </a:t>
            </a:r>
            <a:r>
              <a:rPr lang="en-US" dirty="0" smtClean="0"/>
              <a:t>Furnishing </a:t>
            </a:r>
            <a:r>
              <a:rPr lang="en-US" dirty="0"/>
              <a:t>of supplemental hydraulic calculations in accordance with the Design Documents, technical data sheets and details for the specific equipment being furnished for installation</a:t>
            </a:r>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23584575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NOTE:</a:t>
            </a:r>
            <a:endParaRPr lang="en-US" dirty="0"/>
          </a:p>
        </p:txBody>
      </p:sp>
      <p:sp>
        <p:nvSpPr>
          <p:cNvPr id="3" name="Content Placeholder 2"/>
          <p:cNvSpPr>
            <a:spLocks noGrp="1"/>
          </p:cNvSpPr>
          <p:nvPr>
            <p:ph idx="1"/>
          </p:nvPr>
        </p:nvSpPr>
        <p:spPr/>
        <p:txBody>
          <a:bodyPr/>
          <a:lstStyle/>
          <a:p>
            <a:r>
              <a:rPr lang="en-US" dirty="0"/>
              <a:t>Layout/Shop Drawings shall not be stamped or sealed by an Engineer unless the work is performed under their direct supervision and control</a:t>
            </a:r>
            <a:r>
              <a:rPr lang="en-US" dirty="0" smtClean="0"/>
              <a:t>.</a:t>
            </a:r>
          </a:p>
          <a:p>
            <a:r>
              <a:rPr lang="en-US" dirty="0"/>
              <a:t>The Engineer must review and approve the fire protection system installation Shop Drawings and submittals for compliance with the Design Documents.</a:t>
            </a:r>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39925869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9411" y="0"/>
            <a:ext cx="10515600" cy="995229"/>
          </a:xfrm>
        </p:spPr>
        <p:txBody>
          <a:bodyPr/>
          <a:lstStyle/>
          <a:p>
            <a:pPr algn="ctr"/>
            <a:r>
              <a:rPr lang="en-US" dirty="0" smtClean="0"/>
              <a:t>REPEATING</a:t>
            </a:r>
            <a:endParaRPr lang="en-US" dirty="0"/>
          </a:p>
        </p:txBody>
      </p:sp>
      <p:sp>
        <p:nvSpPr>
          <p:cNvPr id="3" name="Content Placeholder 2"/>
          <p:cNvSpPr>
            <a:spLocks noGrp="1"/>
          </p:cNvSpPr>
          <p:nvPr>
            <p:ph idx="1"/>
          </p:nvPr>
        </p:nvSpPr>
        <p:spPr>
          <a:xfrm>
            <a:off x="838200" y="995229"/>
            <a:ext cx="10515600" cy="5181734"/>
          </a:xfrm>
        </p:spPr>
        <p:txBody>
          <a:bodyPr>
            <a:normAutofit/>
          </a:bodyPr>
          <a:lstStyle/>
          <a:p>
            <a:r>
              <a:rPr lang="en-US" dirty="0" smtClean="0"/>
              <a:t>The </a:t>
            </a:r>
            <a:r>
              <a:rPr lang="en-US" dirty="0"/>
              <a:t>Engineer prepares the Design Documents for fire protection </a:t>
            </a:r>
            <a:r>
              <a:rPr lang="en-US" dirty="0" smtClean="0"/>
              <a:t>systems.</a:t>
            </a:r>
          </a:p>
          <a:p>
            <a:r>
              <a:rPr lang="en-US" dirty="0"/>
              <a:t>The </a:t>
            </a:r>
            <a:r>
              <a:rPr lang="en-US" dirty="0" smtClean="0"/>
              <a:t>NICET III or IV Technician </a:t>
            </a:r>
            <a:r>
              <a:rPr lang="en-US" dirty="0"/>
              <a:t>and/or the Engineer prepare Shop Drawings and appropriate supplemental calculations and perform other layout functions in accordance with the Engineer's </a:t>
            </a:r>
            <a:r>
              <a:rPr lang="en-US" dirty="0" smtClean="0"/>
              <a:t>design.</a:t>
            </a:r>
          </a:p>
          <a:p>
            <a:r>
              <a:rPr lang="en-US" dirty="0" smtClean="0"/>
              <a:t>The </a:t>
            </a:r>
            <a:r>
              <a:rPr lang="en-US" dirty="0"/>
              <a:t>Engineer is responsible for the original design </a:t>
            </a:r>
            <a:r>
              <a:rPr lang="en-US" dirty="0" smtClean="0"/>
              <a:t>review </a:t>
            </a:r>
            <a:r>
              <a:rPr lang="en-US" dirty="0"/>
              <a:t>and approves the Shop Drawings and all of the Technician’s work for compliance with the Engineer’s design and </a:t>
            </a:r>
            <a:r>
              <a:rPr lang="en-US" dirty="0" smtClean="0"/>
              <a:t>specifications.</a:t>
            </a:r>
          </a:p>
          <a:p>
            <a:r>
              <a:rPr lang="en-US" dirty="0"/>
              <a:t>Note – this review does not necessitate sealing or stamping of the Shop Drawings with a P.E. stamp/seal if the work was not done under the Engineer's direct control or authority. This may instead take the form of a review </a:t>
            </a:r>
            <a:r>
              <a:rPr lang="en-US" dirty="0" smtClean="0"/>
              <a:t>letter.</a:t>
            </a:r>
            <a:endParaRPr lang="en-US" dirty="0"/>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2790063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COPYRIGHT 2019 Cybor Fire Protection Co.</a:t>
            </a:r>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41204" y="715033"/>
            <a:ext cx="8509591" cy="5303520"/>
          </a:xfrm>
          <a:prstGeom prst="rect">
            <a:avLst/>
          </a:prstGeom>
        </p:spPr>
      </p:pic>
    </p:spTree>
    <p:extLst>
      <p:ext uri="{BB962C8B-B14F-4D97-AF65-F5344CB8AC3E}">
        <p14:creationId xmlns:p14="http://schemas.microsoft.com/office/powerpoint/2010/main" val="183273595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IS THE ROLE OF THE AHJ?</a:t>
            </a:r>
            <a:endParaRPr lang="en-US" dirty="0"/>
          </a:p>
        </p:txBody>
      </p:sp>
      <p:sp>
        <p:nvSpPr>
          <p:cNvPr id="3" name="Content Placeholder 2"/>
          <p:cNvSpPr>
            <a:spLocks noGrp="1"/>
          </p:cNvSpPr>
          <p:nvPr>
            <p:ph idx="1"/>
          </p:nvPr>
        </p:nvSpPr>
        <p:spPr/>
        <p:txBody>
          <a:bodyPr/>
          <a:lstStyle/>
          <a:p>
            <a:r>
              <a:rPr lang="en-US" i="1" dirty="0"/>
              <a:t>The Authority Having </a:t>
            </a:r>
            <a:r>
              <a:rPr lang="en-US" i="1" dirty="0" smtClean="0"/>
              <a:t>Jurisdiction is </a:t>
            </a:r>
            <a:r>
              <a:rPr lang="en-US" i="1" dirty="0"/>
              <a:t>the individual or agency that has legal responsibility for reviewing the </a:t>
            </a:r>
            <a:r>
              <a:rPr lang="en-US" i="1" dirty="0" smtClean="0"/>
              <a:t>engineer’s design </a:t>
            </a:r>
            <a:r>
              <a:rPr lang="en-US" i="1" dirty="0"/>
              <a:t>for conformance with local codes and </a:t>
            </a:r>
            <a:r>
              <a:rPr lang="en-US" i="1" dirty="0" smtClean="0"/>
              <a:t>regulations.</a:t>
            </a:r>
          </a:p>
          <a:p>
            <a:r>
              <a:rPr lang="en-US" dirty="0"/>
              <a:t>The AHJ is qualified </a:t>
            </a:r>
            <a:r>
              <a:rPr lang="en-US" dirty="0" smtClean="0"/>
              <a:t>to:</a:t>
            </a:r>
          </a:p>
          <a:p>
            <a:r>
              <a:rPr lang="en-US" dirty="0"/>
              <a:t>Review Design Documents for conformance with the local codes and </a:t>
            </a:r>
            <a:r>
              <a:rPr lang="en-US" dirty="0" smtClean="0"/>
              <a:t>regulations and any locally adopted amendments to same.</a:t>
            </a:r>
          </a:p>
          <a:p>
            <a:r>
              <a:rPr lang="en-US" dirty="0"/>
              <a:t>Review Layout/Shop Drawings and submittals for conformance with the local codes and regulations and any locally adopted amendments to same</a:t>
            </a:r>
            <a:r>
              <a:rPr lang="en-US" dirty="0" smtClean="0"/>
              <a:t>.</a:t>
            </a:r>
          </a:p>
          <a:p>
            <a:endParaRPr lang="en-US" dirty="0"/>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13699381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WHAT IS THE ROLE OF THE AHJ?</a:t>
            </a:r>
          </a:p>
        </p:txBody>
      </p:sp>
      <p:sp>
        <p:nvSpPr>
          <p:cNvPr id="3" name="Content Placeholder 2"/>
          <p:cNvSpPr>
            <a:spLocks noGrp="1"/>
          </p:cNvSpPr>
          <p:nvPr>
            <p:ph idx="1"/>
          </p:nvPr>
        </p:nvSpPr>
        <p:spPr/>
        <p:txBody>
          <a:bodyPr>
            <a:normAutofit/>
          </a:bodyPr>
          <a:lstStyle/>
          <a:p>
            <a:r>
              <a:rPr lang="en-US" sz="3600" dirty="0" smtClean="0"/>
              <a:t>That was all from the White Paper.  The IL PE Act adds:</a:t>
            </a:r>
          </a:p>
          <a:p>
            <a:r>
              <a:rPr lang="en-US" sz="3600" i="1" dirty="0" smtClean="0"/>
              <a:t>However</a:t>
            </a:r>
            <a:r>
              <a:rPr lang="en-US" sz="3600" i="1" dirty="0"/>
              <a:t>, in the event the fire protection system layout documents materially alter the technical submissions, the authority having jurisdiction shall return both the fire protection layout documents and technical submissions to the licensed design professional for </a:t>
            </a:r>
            <a:r>
              <a:rPr lang="en-US" sz="3600" i="1" dirty="0" smtClean="0"/>
              <a:t>review</a:t>
            </a:r>
            <a:r>
              <a:rPr lang="en-US" sz="3600" dirty="0" smtClean="0"/>
              <a:t>.</a:t>
            </a:r>
            <a:endParaRPr lang="en-US" sz="3600" dirty="0"/>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139698607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Quick Recap</a:t>
            </a:r>
            <a:endParaRPr lang="en-US" dirty="0"/>
          </a:p>
        </p:txBody>
      </p:sp>
      <p:sp>
        <p:nvSpPr>
          <p:cNvPr id="3" name="Content Placeholder 2"/>
          <p:cNvSpPr>
            <a:spLocks noGrp="1"/>
          </p:cNvSpPr>
          <p:nvPr>
            <p:ph idx="1"/>
          </p:nvPr>
        </p:nvSpPr>
        <p:spPr/>
        <p:txBody>
          <a:bodyPr>
            <a:normAutofit/>
          </a:bodyPr>
          <a:lstStyle/>
          <a:p>
            <a:r>
              <a:rPr lang="en-US" sz="3600" dirty="0" smtClean="0"/>
              <a:t>PEs (the right ones) make Technical Submissions</a:t>
            </a:r>
          </a:p>
          <a:p>
            <a:r>
              <a:rPr lang="en-US" sz="3600" dirty="0" smtClean="0"/>
              <a:t>Technicians (the right ones) make Shop Drawings</a:t>
            </a:r>
          </a:p>
          <a:p>
            <a:r>
              <a:rPr lang="en-US" sz="3600" dirty="0" smtClean="0"/>
              <a:t>The AHJ reviews both and if materially different, sends it all back to the PE.</a:t>
            </a:r>
          </a:p>
          <a:p>
            <a:r>
              <a:rPr lang="en-US" sz="3600" dirty="0" smtClean="0"/>
              <a:t>YOU’RE NOT SUPPOSED TO ISSUE A BUILDING PERMIT WITHOUT A TECHNICAL SUBMISSION.</a:t>
            </a:r>
            <a:endParaRPr lang="en-US" sz="3600" dirty="0"/>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14914328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endParaRPr lang="en-US" dirty="0"/>
          </a:p>
        </p:txBody>
      </p:sp>
      <p:sp>
        <p:nvSpPr>
          <p:cNvPr id="3" name="Content Placeholder 2"/>
          <p:cNvSpPr>
            <a:spLocks noGrp="1"/>
          </p:cNvSpPr>
          <p:nvPr>
            <p:ph idx="1"/>
          </p:nvPr>
        </p:nvSpPr>
        <p:spPr/>
        <p:txBody>
          <a:bodyPr/>
          <a:lstStyle/>
          <a:p>
            <a:pPr algn="ctr"/>
            <a:r>
              <a:rPr lang="en-US" sz="6000" dirty="0" smtClean="0"/>
              <a:t>QUESTIONS SO FAR?</a:t>
            </a:r>
            <a:endParaRPr lang="en-US" dirty="0"/>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31256728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927279"/>
          </a:xfrm>
        </p:spPr>
        <p:txBody>
          <a:bodyPr/>
          <a:lstStyle/>
          <a:p>
            <a:pPr algn="ctr"/>
            <a:r>
              <a:rPr lang="en-US" dirty="0" smtClean="0"/>
              <a:t>What Should a Technical Submission Include?</a:t>
            </a:r>
            <a:endParaRPr lang="en-US" dirty="0"/>
          </a:p>
        </p:txBody>
      </p:sp>
      <p:sp>
        <p:nvSpPr>
          <p:cNvPr id="3" name="Content Placeholder 2"/>
          <p:cNvSpPr>
            <a:spLocks noGrp="1"/>
          </p:cNvSpPr>
          <p:nvPr>
            <p:ph idx="1"/>
          </p:nvPr>
        </p:nvSpPr>
        <p:spPr>
          <a:xfrm>
            <a:off x="838200" y="824248"/>
            <a:ext cx="10515600" cy="5352715"/>
          </a:xfrm>
        </p:spPr>
        <p:txBody>
          <a:bodyPr/>
          <a:lstStyle/>
          <a:p>
            <a:r>
              <a:rPr lang="en-US" dirty="0" smtClean="0"/>
              <a:t>The stamp of a Licensed Design Professional (the RIGHT one).</a:t>
            </a:r>
          </a:p>
          <a:p>
            <a:r>
              <a:rPr lang="en-US" dirty="0" smtClean="0"/>
              <a:t>Hazard analysis.</a:t>
            </a:r>
          </a:p>
          <a:p>
            <a:r>
              <a:rPr lang="en-US" dirty="0" smtClean="0"/>
              <a:t>Water supply analysis (run preliminary </a:t>
            </a:r>
            <a:r>
              <a:rPr lang="en-US" dirty="0" err="1" smtClean="0"/>
              <a:t>calcs</a:t>
            </a:r>
            <a:r>
              <a:rPr lang="en-US" dirty="0" smtClean="0"/>
              <a:t>) – pump and/or tank?</a:t>
            </a:r>
          </a:p>
          <a:p>
            <a:r>
              <a:rPr lang="en-US" dirty="0" smtClean="0"/>
              <a:t>Type of system (wet, dry, etc.).</a:t>
            </a:r>
          </a:p>
          <a:p>
            <a:r>
              <a:rPr lang="en-US" dirty="0" smtClean="0"/>
              <a:t>Structural concerns.</a:t>
            </a:r>
          </a:p>
          <a:p>
            <a:r>
              <a:rPr lang="en-US" dirty="0" smtClean="0"/>
              <a:t>Water quality concerns (corrosion? MIC?).</a:t>
            </a:r>
          </a:p>
          <a:p>
            <a:r>
              <a:rPr lang="en-US" dirty="0" smtClean="0"/>
              <a:t>Any special components (pipe &amp; fitting types).</a:t>
            </a:r>
          </a:p>
          <a:p>
            <a:r>
              <a:rPr lang="en-US" dirty="0" smtClean="0"/>
              <a:t>Applicable codes &amp; standards.</a:t>
            </a:r>
          </a:p>
          <a:p>
            <a:r>
              <a:rPr lang="en-US" dirty="0" smtClean="0"/>
              <a:t>Local AHJ amendments to codes &amp; standards.</a:t>
            </a:r>
          </a:p>
          <a:p>
            <a:r>
              <a:rPr lang="en-US" dirty="0" smtClean="0"/>
              <a:t>Specific Owner requirements (insurer, concealers, no </a:t>
            </a:r>
            <a:r>
              <a:rPr lang="en-US" dirty="0" err="1" smtClean="0"/>
              <a:t>thinwall</a:t>
            </a:r>
            <a:r>
              <a:rPr lang="en-US" dirty="0" smtClean="0"/>
              <a:t>, etc.).</a:t>
            </a:r>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38868145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What Should a Technical Submission Include?</a:t>
            </a:r>
          </a:p>
        </p:txBody>
      </p:sp>
      <p:sp>
        <p:nvSpPr>
          <p:cNvPr id="3" name="Content Placeholder 2"/>
          <p:cNvSpPr>
            <a:spLocks noGrp="1"/>
          </p:cNvSpPr>
          <p:nvPr>
            <p:ph idx="1"/>
          </p:nvPr>
        </p:nvSpPr>
        <p:spPr/>
        <p:txBody>
          <a:bodyPr>
            <a:normAutofit/>
          </a:bodyPr>
          <a:lstStyle/>
          <a:p>
            <a:r>
              <a:rPr lang="en-US" sz="4000" dirty="0" smtClean="0"/>
              <a:t>IT DOESN’T HAVE TO BE A DRAWING!</a:t>
            </a:r>
          </a:p>
          <a:p>
            <a:r>
              <a:rPr lang="en-US" sz="4000" dirty="0" smtClean="0"/>
              <a:t>NFPA standards tell the Technician how to make shop drawings once the PE does his job</a:t>
            </a:r>
            <a:r>
              <a:rPr lang="en-US" sz="4000" dirty="0" smtClean="0"/>
              <a:t>.</a:t>
            </a:r>
          </a:p>
          <a:p>
            <a:r>
              <a:rPr lang="en-US" sz="4000" dirty="0" smtClean="0"/>
              <a:t>As long as the PE defines the OCCUPANCY &amp; analyzes the WATER SUPPLY, NFPA tells the NICET technician the rest of the story (head type/spacing/pipe sizing, etc.).</a:t>
            </a:r>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114072179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24248"/>
          </a:xfrm>
        </p:spPr>
        <p:txBody>
          <a:bodyPr/>
          <a:lstStyle/>
          <a:p>
            <a:pPr algn="ctr"/>
            <a:r>
              <a:rPr lang="en-US" dirty="0"/>
              <a:t>Hydraulic </a:t>
            </a:r>
            <a:r>
              <a:rPr lang="en-US" dirty="0" smtClean="0"/>
              <a:t>Calculations Can Be </a:t>
            </a:r>
            <a:r>
              <a:rPr lang="en-US" dirty="0"/>
              <a:t>a </a:t>
            </a:r>
            <a:r>
              <a:rPr lang="en-US" dirty="0" smtClean="0"/>
              <a:t>“Hang Up”</a:t>
            </a:r>
            <a:endParaRPr lang="en-US" dirty="0"/>
          </a:p>
        </p:txBody>
      </p:sp>
      <p:sp>
        <p:nvSpPr>
          <p:cNvPr id="3" name="Content Placeholder 2"/>
          <p:cNvSpPr>
            <a:spLocks noGrp="1"/>
          </p:cNvSpPr>
          <p:nvPr>
            <p:ph idx="1"/>
          </p:nvPr>
        </p:nvSpPr>
        <p:spPr>
          <a:xfrm>
            <a:off x="838200" y="824249"/>
            <a:ext cx="10515600" cy="5352714"/>
          </a:xfrm>
        </p:spPr>
        <p:txBody>
          <a:bodyPr/>
          <a:lstStyle/>
          <a:p>
            <a:r>
              <a:rPr lang="en-US" dirty="0"/>
              <a:t>NFPA dictates the formula to be used (Hazen Williams</a:t>
            </a:r>
            <a:r>
              <a:rPr lang="en-US" dirty="0" smtClean="0"/>
              <a:t>).</a:t>
            </a:r>
          </a:p>
          <a:p>
            <a:r>
              <a:rPr lang="en-US" dirty="0" smtClean="0"/>
              <a:t>P = ((Q/C)^1.85) x L) / D^4.87</a:t>
            </a:r>
            <a:endParaRPr lang="en-US" dirty="0"/>
          </a:p>
          <a:p>
            <a:r>
              <a:rPr lang="en-US" dirty="0" smtClean="0"/>
              <a:t>C factors are published by NFPA 13.</a:t>
            </a:r>
          </a:p>
          <a:p>
            <a:r>
              <a:rPr lang="en-US" dirty="0" smtClean="0"/>
              <a:t>Internal pipe diameters (D) are published by manufacturers.</a:t>
            </a:r>
          </a:p>
          <a:p>
            <a:r>
              <a:rPr lang="en-US" dirty="0" smtClean="0"/>
              <a:t>Pipe lengths (L) are easy to figure out – and equivalent lengths of fittings are dictated by NFPA 13.</a:t>
            </a:r>
          </a:p>
          <a:p>
            <a:r>
              <a:rPr lang="en-US" dirty="0" smtClean="0"/>
              <a:t>Q comes from head spacing x density, or minimum end head pressure and K factor if specific application heads used.</a:t>
            </a:r>
          </a:p>
          <a:p>
            <a:r>
              <a:rPr lang="en-US" dirty="0" smtClean="0"/>
              <a:t>It’s NOT rocket science but the PE’s input is needed for Q which is based on the hazard analysis.</a:t>
            </a:r>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153450970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737651"/>
          </a:xfrm>
        </p:spPr>
        <p:txBody>
          <a:bodyPr/>
          <a:lstStyle/>
          <a:p>
            <a:pPr algn="ctr"/>
            <a:r>
              <a:rPr lang="en-US" dirty="0" smtClean="0"/>
              <a:t>Simple Technical Submission Example</a:t>
            </a:r>
            <a:endParaRPr lang="en-US" dirty="0"/>
          </a:p>
        </p:txBody>
      </p:sp>
      <p:sp>
        <p:nvSpPr>
          <p:cNvPr id="3" name="Content Placeholder 2"/>
          <p:cNvSpPr>
            <a:spLocks noGrp="1"/>
          </p:cNvSpPr>
          <p:nvPr>
            <p:ph idx="1"/>
          </p:nvPr>
        </p:nvSpPr>
        <p:spPr>
          <a:xfrm>
            <a:off x="838200" y="737650"/>
            <a:ext cx="10515600" cy="5618699"/>
          </a:xfrm>
        </p:spPr>
        <p:txBody>
          <a:bodyPr>
            <a:normAutofit fontScale="85000" lnSpcReduction="20000"/>
          </a:bodyPr>
          <a:lstStyle/>
          <a:p>
            <a:endParaRPr lang="en-US" dirty="0"/>
          </a:p>
          <a:p>
            <a:r>
              <a:rPr lang="en-US" dirty="0" smtClean="0"/>
              <a:t>Berry </a:t>
            </a:r>
            <a:r>
              <a:rPr lang="en-US" dirty="0" err="1"/>
              <a:t>Yo</a:t>
            </a:r>
            <a:r>
              <a:rPr lang="en-US" dirty="0"/>
              <a:t> </a:t>
            </a:r>
          </a:p>
          <a:p>
            <a:r>
              <a:rPr lang="en-US" dirty="0"/>
              <a:t>50 North Vail </a:t>
            </a:r>
          </a:p>
          <a:p>
            <a:r>
              <a:rPr lang="en-US" dirty="0"/>
              <a:t>Arlington Heights, IL </a:t>
            </a:r>
          </a:p>
          <a:p>
            <a:r>
              <a:rPr lang="en-US" dirty="0"/>
              <a:t>05/09/2012 </a:t>
            </a:r>
          </a:p>
          <a:p>
            <a:r>
              <a:rPr lang="en-US" dirty="0"/>
              <a:t>Design Data: </a:t>
            </a:r>
          </a:p>
          <a:p>
            <a:r>
              <a:rPr lang="en-US" dirty="0"/>
              <a:t>Scope: Relocate and/or drop twenty-two (22) fire sprinkler heads, to be supplied by the existing outlets, to accommodate the new floor/ceiling plan. Please note no hydraulic calculations are included due to the fact that there is no increase in system demand nor reduction in the water supply due to this work. </a:t>
            </a:r>
          </a:p>
          <a:p>
            <a:r>
              <a:rPr lang="en-US" dirty="0"/>
              <a:t>Occupancy Classification Ordinary Hazard Group II w/ Light Hazard seating area </a:t>
            </a:r>
          </a:p>
          <a:p>
            <a:r>
              <a:rPr lang="en-US" dirty="0"/>
              <a:t>Coverage per Sprinkler 130 sq. ft./225 sq. ft. </a:t>
            </a:r>
          </a:p>
          <a:p>
            <a:r>
              <a:rPr lang="en-US" dirty="0"/>
              <a:t>Sprinkler K-Factor 5.60 </a:t>
            </a:r>
          </a:p>
          <a:p>
            <a:r>
              <a:rPr lang="en-US" dirty="0"/>
              <a:t>Sprinkler Information Reliable F1-56 Recessed Chrome Pendent </a:t>
            </a:r>
          </a:p>
          <a:p>
            <a:r>
              <a:rPr lang="en-US" dirty="0"/>
              <a:t>Sprinkler SIN # RA 1314 </a:t>
            </a:r>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51544795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798490"/>
          </a:xfrm>
        </p:spPr>
        <p:txBody>
          <a:bodyPr/>
          <a:lstStyle/>
          <a:p>
            <a:pPr algn="ctr"/>
            <a:r>
              <a:rPr lang="en-US" dirty="0"/>
              <a:t>Simple Technical Submission Example</a:t>
            </a:r>
          </a:p>
        </p:txBody>
      </p:sp>
      <p:sp>
        <p:nvSpPr>
          <p:cNvPr id="3" name="Content Placeholder 2"/>
          <p:cNvSpPr>
            <a:spLocks noGrp="1"/>
          </p:cNvSpPr>
          <p:nvPr>
            <p:ph idx="1"/>
          </p:nvPr>
        </p:nvSpPr>
        <p:spPr>
          <a:xfrm>
            <a:off x="838200" y="708338"/>
            <a:ext cx="10515600" cy="5648012"/>
          </a:xfrm>
        </p:spPr>
        <p:txBody>
          <a:bodyPr/>
          <a:lstStyle/>
          <a:p>
            <a:r>
              <a:rPr lang="en-US" dirty="0"/>
              <a:t>Sprinkler Information Reliable F1-56 Brass Upright </a:t>
            </a:r>
          </a:p>
          <a:p>
            <a:r>
              <a:rPr lang="en-US" dirty="0"/>
              <a:t>Sprinkler SIN # RA 1325 </a:t>
            </a:r>
          </a:p>
          <a:p>
            <a:r>
              <a:rPr lang="en-US" dirty="0"/>
              <a:t>Sprinkler Thermal Sensitivity (all) Standard Response </a:t>
            </a:r>
          </a:p>
          <a:p>
            <a:r>
              <a:rPr lang="en-US" dirty="0"/>
              <a:t>Name of Contractor CYBOR FIRE PROTECTION FSC0014 </a:t>
            </a:r>
          </a:p>
          <a:p>
            <a:r>
              <a:rPr lang="en-US" dirty="0"/>
              <a:t>PROFESSIONAL DESIGN FIRM #184.005174 </a:t>
            </a:r>
          </a:p>
          <a:p>
            <a:r>
              <a:rPr lang="en-US" dirty="0"/>
              <a:t>Name of Designer Richard M. Ray </a:t>
            </a:r>
          </a:p>
          <a:p>
            <a:r>
              <a:rPr lang="en-US" dirty="0"/>
              <a:t>Address 5123 Thatcher Road, Downers Grove, IL </a:t>
            </a:r>
          </a:p>
          <a:p>
            <a:r>
              <a:rPr lang="en-US" dirty="0"/>
              <a:t>Authority Having Jurisdiction Village of Arlington Heights, IL</a:t>
            </a:r>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28765024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716700"/>
          </a:xfrm>
        </p:spPr>
        <p:txBody>
          <a:bodyPr/>
          <a:lstStyle/>
          <a:p>
            <a:pPr algn="ctr"/>
            <a:r>
              <a:rPr lang="en-US" dirty="0" smtClean="0"/>
              <a:t>Not So Simple </a:t>
            </a:r>
            <a:r>
              <a:rPr lang="en-US" dirty="0"/>
              <a:t>Technical Submission Example</a:t>
            </a:r>
          </a:p>
        </p:txBody>
      </p:sp>
      <p:sp>
        <p:nvSpPr>
          <p:cNvPr id="3" name="Content Placeholder 2"/>
          <p:cNvSpPr>
            <a:spLocks noGrp="1"/>
          </p:cNvSpPr>
          <p:nvPr>
            <p:ph idx="1"/>
          </p:nvPr>
        </p:nvSpPr>
        <p:spPr>
          <a:xfrm>
            <a:off x="838200" y="716700"/>
            <a:ext cx="10515600" cy="5639650"/>
          </a:xfrm>
        </p:spPr>
        <p:txBody>
          <a:bodyPr>
            <a:normAutofit fontScale="92500" lnSpcReduction="10000"/>
          </a:bodyPr>
          <a:lstStyle/>
          <a:p>
            <a:r>
              <a:rPr lang="en-US" u="sng" dirty="0"/>
              <a:t>Prepared by</a:t>
            </a:r>
            <a:r>
              <a:rPr lang="en-US" dirty="0"/>
              <a:t>: </a:t>
            </a:r>
            <a:r>
              <a:rPr lang="en-US" dirty="0" err="1"/>
              <a:t>Cybor</a:t>
            </a:r>
            <a:r>
              <a:rPr lang="en-US" dirty="0"/>
              <a:t> Fire Protection Company</a:t>
            </a:r>
          </a:p>
          <a:p>
            <a:r>
              <a:rPr lang="en-US" dirty="0"/>
              <a:t> </a:t>
            </a:r>
            <a:r>
              <a:rPr lang="en-US" dirty="0" smtClean="0"/>
              <a:t>IL </a:t>
            </a:r>
            <a:r>
              <a:rPr lang="en-US" dirty="0"/>
              <a:t>Design Firm Registration #</a:t>
            </a:r>
            <a:r>
              <a:rPr lang="en-US" dirty="0" smtClean="0"/>
              <a:t>184.005174</a:t>
            </a:r>
          </a:p>
          <a:p>
            <a:r>
              <a:rPr lang="en-US" dirty="0" smtClean="0"/>
              <a:t>Richard </a:t>
            </a:r>
            <a:r>
              <a:rPr lang="en-US" dirty="0"/>
              <a:t>M. Ray </a:t>
            </a:r>
            <a:r>
              <a:rPr lang="en-US" dirty="0" smtClean="0"/>
              <a:t>PE</a:t>
            </a:r>
            <a:endParaRPr lang="en-US" dirty="0"/>
          </a:p>
          <a:p>
            <a:r>
              <a:rPr lang="en-US" u="sng" dirty="0"/>
              <a:t>Project</a:t>
            </a:r>
            <a:r>
              <a:rPr lang="en-US" dirty="0"/>
              <a:t>: Green Oaks Senior </a:t>
            </a:r>
            <a:r>
              <a:rPr lang="en-US" dirty="0" smtClean="0"/>
              <a:t>Living</a:t>
            </a:r>
            <a:endParaRPr lang="en-US" dirty="0"/>
          </a:p>
          <a:p>
            <a:r>
              <a:rPr lang="en-US" u="sng" dirty="0"/>
              <a:t>Address</a:t>
            </a:r>
            <a:r>
              <a:rPr lang="en-US" dirty="0"/>
              <a:t>: 14595 West Rockland Road Green Oaks, </a:t>
            </a:r>
            <a:r>
              <a:rPr lang="en-US" dirty="0" smtClean="0"/>
              <a:t>IL</a:t>
            </a:r>
            <a:endParaRPr lang="en-US" dirty="0"/>
          </a:p>
          <a:p>
            <a:r>
              <a:rPr lang="en-US" u="sng" dirty="0"/>
              <a:t>Codes &amp; Standards</a:t>
            </a:r>
            <a:r>
              <a:rPr lang="en-US" dirty="0"/>
              <a:t>: 2012 IBC, 2012 IFC plus Libertyville Fire Protection District’s amendments to these codes (contractor to review at </a:t>
            </a:r>
            <a:r>
              <a:rPr lang="en-US" u="sng" dirty="0">
                <a:hlinkClick r:id="rId2"/>
              </a:rPr>
              <a:t>http://www.libertyville.com/index.aspx?NID=227</a:t>
            </a:r>
            <a:r>
              <a:rPr lang="en-US" dirty="0"/>
              <a:t> also include any work necessary to comply with these amendments), and the requirements of the Illinois Dept. of Public Health (ILDPH) and the Village of Green </a:t>
            </a:r>
            <a:r>
              <a:rPr lang="en-US" dirty="0" smtClean="0"/>
              <a:t>Oaks</a:t>
            </a:r>
            <a:endParaRPr lang="en-US" dirty="0"/>
          </a:p>
          <a:p>
            <a:r>
              <a:rPr lang="en-US" u="sng" dirty="0"/>
              <a:t>Applicable NFPA Standards</a:t>
            </a:r>
            <a:r>
              <a:rPr lang="en-US" dirty="0"/>
              <a:t>: NFPA 13 (2010), NFPA 14 (2010), NFPA 20 (2010), for main building &amp; free standing garages; NFPA 13D (2010) for cottages; all as amended by the Village, the Libertyville Fire Protection District, and ILDPH</a:t>
            </a:r>
            <a:r>
              <a:rPr lang="en-US" dirty="0" smtClean="0"/>
              <a:t>.</a:t>
            </a:r>
            <a:endParaRPr lang="en-US" dirty="0"/>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18063977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This Might Be a Bit DRY……</a:t>
            </a:r>
            <a:endParaRPr lang="en-US" dirty="0"/>
          </a:p>
        </p:txBody>
      </p:sp>
      <p:sp>
        <p:nvSpPr>
          <p:cNvPr id="4" name="Content Placeholder 3"/>
          <p:cNvSpPr>
            <a:spLocks noGrp="1"/>
          </p:cNvSpPr>
          <p:nvPr>
            <p:ph idx="1"/>
          </p:nvPr>
        </p:nvSpPr>
        <p:spPr/>
        <p:txBody>
          <a:bodyPr>
            <a:normAutofit/>
          </a:bodyPr>
          <a:lstStyle/>
          <a:p>
            <a:r>
              <a:rPr lang="en-US" sz="5400" dirty="0" smtClean="0"/>
              <a:t>PLEASE ask questions.</a:t>
            </a:r>
          </a:p>
          <a:p>
            <a:r>
              <a:rPr lang="en-US" sz="5400" dirty="0" smtClean="0"/>
              <a:t>PLEASE stop me if this is like torture.</a:t>
            </a:r>
          </a:p>
          <a:p>
            <a:r>
              <a:rPr lang="en-US" sz="5400" dirty="0" smtClean="0"/>
              <a:t>Blame Jay from Palatine!! (kidding)</a:t>
            </a:r>
          </a:p>
        </p:txBody>
      </p:sp>
      <p:sp>
        <p:nvSpPr>
          <p:cNvPr id="2" name="Footer Placeholder 1"/>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419406481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716700"/>
          </a:xfrm>
        </p:spPr>
        <p:txBody>
          <a:bodyPr/>
          <a:lstStyle/>
          <a:p>
            <a:pPr algn="ctr"/>
            <a:r>
              <a:rPr lang="en-US" dirty="0" smtClean="0"/>
              <a:t>Not So Simple </a:t>
            </a:r>
            <a:r>
              <a:rPr lang="en-US" dirty="0"/>
              <a:t>Technical Submission Example</a:t>
            </a:r>
          </a:p>
        </p:txBody>
      </p:sp>
      <p:sp>
        <p:nvSpPr>
          <p:cNvPr id="3" name="Content Placeholder 2"/>
          <p:cNvSpPr>
            <a:spLocks noGrp="1"/>
          </p:cNvSpPr>
          <p:nvPr>
            <p:ph idx="1"/>
          </p:nvPr>
        </p:nvSpPr>
        <p:spPr>
          <a:xfrm>
            <a:off x="838200" y="716700"/>
            <a:ext cx="10515600" cy="5639650"/>
          </a:xfrm>
        </p:spPr>
        <p:txBody>
          <a:bodyPr>
            <a:normAutofit fontScale="85000" lnSpcReduction="20000"/>
          </a:bodyPr>
          <a:lstStyle/>
          <a:p>
            <a:r>
              <a:rPr lang="en-US" u="sng" dirty="0" smtClean="0"/>
              <a:t>Fire </a:t>
            </a:r>
            <a:r>
              <a:rPr lang="en-US" u="sng" dirty="0"/>
              <a:t>Sprinkler protection level</a:t>
            </a:r>
            <a:r>
              <a:rPr lang="en-US" dirty="0"/>
              <a:t>: NFPA 13 for main building &amp; free standing garages, NFPA 13D for cottages, ILDPH, Green Oaks, IL amendments &amp; requirements, and Libertyville Fire Protection District’s amendments &amp; requirements.  Note that per the fire district, fire sprinkler protection will be required in all bath &amp; toilet rooms and all closets regardless of size and/or use.  Hydraulic calculations are to include a minimum of a 5psi cushion between all systems’ demands and their supply.  Systems are to be zoned by floor, and as per NFPA 13 and NFPA 14 – contractor to consult with Libertyville Fire Protection District; note that the footprint of the 1</a:t>
            </a:r>
            <a:r>
              <a:rPr lang="en-US" baseline="30000" dirty="0"/>
              <a:t>st</a:t>
            </a:r>
            <a:r>
              <a:rPr lang="en-US" dirty="0"/>
              <a:t> &amp; 2</a:t>
            </a:r>
            <a:r>
              <a:rPr lang="en-US" baseline="30000" dirty="0"/>
              <a:t>nd</a:t>
            </a:r>
            <a:r>
              <a:rPr lang="en-US" dirty="0"/>
              <a:t> floors each exceeds 52,000 square feet</a:t>
            </a:r>
            <a:r>
              <a:rPr lang="en-US" b="1" dirty="0"/>
              <a:t>.  </a:t>
            </a:r>
            <a:r>
              <a:rPr lang="en-US" dirty="0"/>
              <a:t>The fire district desires that the control valves, flow switches, test &amp; drain assemblies, etc. for the 2</a:t>
            </a:r>
            <a:r>
              <a:rPr lang="en-US" baseline="30000" dirty="0"/>
              <a:t>nd</a:t>
            </a:r>
            <a:r>
              <a:rPr lang="en-US" dirty="0"/>
              <a:t> and 3</a:t>
            </a:r>
            <a:r>
              <a:rPr lang="en-US" baseline="30000" dirty="0"/>
              <a:t>rd</a:t>
            </a:r>
            <a:r>
              <a:rPr lang="en-US" dirty="0"/>
              <a:t> floor sprinkler systems be located in the stairwells – the contractor shall coordinate the locations of the control valves, flow switches, test &amp; drains, etc. for the 1</a:t>
            </a:r>
            <a:r>
              <a:rPr lang="en-US" baseline="30000" dirty="0"/>
              <a:t>st</a:t>
            </a:r>
            <a:r>
              <a:rPr lang="en-US" dirty="0"/>
              <a:t> floor systems with the fire district.  Also note, that the Port </a:t>
            </a:r>
            <a:r>
              <a:rPr lang="en-US" dirty="0" err="1"/>
              <a:t>Cochere</a:t>
            </a:r>
            <a:r>
              <a:rPr lang="en-US" dirty="0"/>
              <a:t> shall be </a:t>
            </a:r>
            <a:r>
              <a:rPr lang="en-US" dirty="0" err="1"/>
              <a:t>sprinklered</a:t>
            </a:r>
            <a:r>
              <a:rPr lang="en-US" dirty="0"/>
              <a:t> per NFPA 13.  The cottages are to be protected as per NFPA 13D and all garages in the cottages are to be protected per the fire district’s amendments.  Pendent sprinkler heads in all public areas with dropped or suspended ceilings shall be white concealed type.  Sprinkler head types &amp; finishes in all other areas shall be by as approved by the architect.  Areas exempt from sprinkler protection are limited to locations noted in IFC 2012 903.3.1.1.1 items 1, 2, 5, and 6.</a:t>
            </a:r>
          </a:p>
          <a:p>
            <a:endParaRPr lang="en-US" dirty="0"/>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92883454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793974"/>
          </a:xfrm>
        </p:spPr>
        <p:txBody>
          <a:bodyPr/>
          <a:lstStyle/>
          <a:p>
            <a:pPr algn="ctr"/>
            <a:r>
              <a:rPr lang="en-US" dirty="0"/>
              <a:t>Not So Simple Technical Submission Example</a:t>
            </a:r>
          </a:p>
        </p:txBody>
      </p:sp>
      <p:sp>
        <p:nvSpPr>
          <p:cNvPr id="3" name="Content Placeholder 2"/>
          <p:cNvSpPr>
            <a:spLocks noGrp="1"/>
          </p:cNvSpPr>
          <p:nvPr>
            <p:ph idx="1"/>
          </p:nvPr>
        </p:nvSpPr>
        <p:spPr>
          <a:xfrm>
            <a:off x="838200" y="793974"/>
            <a:ext cx="10515600" cy="5562376"/>
          </a:xfrm>
        </p:spPr>
        <p:txBody>
          <a:bodyPr>
            <a:normAutofit fontScale="92500" lnSpcReduction="10000"/>
          </a:bodyPr>
          <a:lstStyle/>
          <a:p>
            <a:r>
              <a:rPr lang="en-US" u="sng" dirty="0"/>
              <a:t>Standpipe System</a:t>
            </a:r>
            <a:r>
              <a:rPr lang="en-US" dirty="0"/>
              <a:t>:  Wet, automatic Class I standpipe system per NFPA 14, equipped with 2-1/2” fire hose valves and 2-1/2”x1-1/2” reducers with caps &amp; chains.  One standpipe riser to be located in each of the one-hour rated stair enclosures: five standpipe risers in the five rated stair enclosures on floors 1 &amp; 2; and three standpipe risers in the three rated stair enclosures on floor 3; all with the hose valves located at the intermediate floor landings.  Also, two additional standpipe risers are to be installed: one on each side of the 2-hour rated fire wall (which is near the center of the facility and separates the I-1 and R-2 occupancies from one another) with the 2-1/2” hose valves located on floors 1 thru 3 as directed by the fire district in cabinets approved by the Architect and rated for the partitions in which they are installed.  Also, though the stairs do not access the roof, hose connections will not be required on the roof level (contractor to verify this with the fire district).</a:t>
            </a:r>
            <a:r>
              <a:rPr lang="en-US" b="1" dirty="0"/>
              <a:t>  </a:t>
            </a:r>
            <a:r>
              <a:rPr lang="en-US" dirty="0"/>
              <a:t>Residual pressure at hydraulically most remote standpipe to be 100psi at a flow as dictated by NFPA 14.  Control valves and water flow switches are required at the base of each standpipe riser; and the standpipe system is to be fed by its own riser in the sprinkler room</a:t>
            </a:r>
            <a:r>
              <a:rPr lang="en-US" dirty="0" smtClean="0"/>
              <a:t>.</a:t>
            </a:r>
            <a:endParaRPr lang="en-US" dirty="0"/>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299711962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793974"/>
          </a:xfrm>
        </p:spPr>
        <p:txBody>
          <a:bodyPr/>
          <a:lstStyle/>
          <a:p>
            <a:pPr algn="ctr"/>
            <a:r>
              <a:rPr lang="en-US" dirty="0"/>
              <a:t>Not So Simple Technical Submission Example</a:t>
            </a:r>
          </a:p>
        </p:txBody>
      </p:sp>
      <p:sp>
        <p:nvSpPr>
          <p:cNvPr id="3" name="Content Placeholder 2"/>
          <p:cNvSpPr>
            <a:spLocks noGrp="1"/>
          </p:cNvSpPr>
          <p:nvPr>
            <p:ph idx="1"/>
          </p:nvPr>
        </p:nvSpPr>
        <p:spPr>
          <a:xfrm>
            <a:off x="838200" y="793974"/>
            <a:ext cx="10515600" cy="5562376"/>
          </a:xfrm>
        </p:spPr>
        <p:txBody>
          <a:bodyPr>
            <a:normAutofit/>
          </a:bodyPr>
          <a:lstStyle/>
          <a:p>
            <a:r>
              <a:rPr lang="en-US" u="sng" dirty="0" smtClean="0"/>
              <a:t>Pipe </a:t>
            </a:r>
            <a:r>
              <a:rPr lang="en-US" u="sng" dirty="0"/>
              <a:t>&amp; Fitting Types</a:t>
            </a:r>
            <a:r>
              <a:rPr lang="en-US" dirty="0"/>
              <a:t>: as allowed by NFPA 13 (for main building and stand-alone garages), NFPA 14 (for main building), NFPA 20 (for main building), and NFPA 13D (for cottages), all as applicable and per product listings &amp; approvals</a:t>
            </a:r>
            <a:r>
              <a:rPr lang="en-US" dirty="0" smtClean="0"/>
              <a:t>.</a:t>
            </a:r>
            <a:endParaRPr lang="en-US" dirty="0"/>
          </a:p>
          <a:p>
            <a:r>
              <a:rPr lang="en-US" u="sng" dirty="0"/>
              <a:t>Fire Department Connection</a:t>
            </a:r>
            <a:r>
              <a:rPr lang="en-US" dirty="0"/>
              <a:t>: 5” </a:t>
            </a:r>
            <a:r>
              <a:rPr lang="en-US" dirty="0" err="1"/>
              <a:t>storz</a:t>
            </a:r>
            <a:r>
              <a:rPr lang="en-US" dirty="0"/>
              <a:t> type on 30 degree body located on the exterior wall of the fire sprinkler room on the 1</a:t>
            </a:r>
            <a:r>
              <a:rPr lang="en-US" baseline="30000" dirty="0"/>
              <a:t>st</a:t>
            </a:r>
            <a:r>
              <a:rPr lang="en-US" dirty="0"/>
              <a:t> floor (removable 4”x2-1/2”x2-1/2” Siamese fitting to be provided and left loose in sprinkler room).  No landscaping or shrubs/trees to be located such as to impede access to the connection.  Also, general contractor to provide a sidewalk from any paved area to the connection.  A fire hydrant must be located within 150 feet of the fire department connection</a:t>
            </a:r>
            <a:r>
              <a:rPr lang="en-US" dirty="0" smtClean="0"/>
              <a:t>.</a:t>
            </a:r>
            <a:endParaRPr lang="en-US" dirty="0"/>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118787126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811369"/>
          </a:xfrm>
        </p:spPr>
        <p:txBody>
          <a:bodyPr/>
          <a:lstStyle/>
          <a:p>
            <a:pPr algn="ctr"/>
            <a:r>
              <a:rPr lang="en-US" dirty="0"/>
              <a:t>Not So Simple Technical Submission Example</a:t>
            </a:r>
          </a:p>
        </p:txBody>
      </p:sp>
      <p:sp>
        <p:nvSpPr>
          <p:cNvPr id="3" name="Content Placeholder 2"/>
          <p:cNvSpPr>
            <a:spLocks noGrp="1"/>
          </p:cNvSpPr>
          <p:nvPr>
            <p:ph idx="1"/>
          </p:nvPr>
        </p:nvSpPr>
        <p:spPr>
          <a:xfrm>
            <a:off x="838200" y="811368"/>
            <a:ext cx="10515600" cy="5544981"/>
          </a:xfrm>
        </p:spPr>
        <p:txBody>
          <a:bodyPr>
            <a:normAutofit fontScale="70000" lnSpcReduction="20000"/>
          </a:bodyPr>
          <a:lstStyle/>
          <a:p>
            <a:r>
              <a:rPr lang="en-US" u="sng" dirty="0"/>
              <a:t>Backflow Prevention</a:t>
            </a:r>
            <a:r>
              <a:rPr lang="en-US" dirty="0"/>
              <a:t>: Village &amp; water purveyor require a reduced pressure zone type device with a metered bypass – coordinate with Village &amp; water purveyor</a:t>
            </a:r>
            <a:r>
              <a:rPr lang="en-US" dirty="0" smtClean="0"/>
              <a:t>.</a:t>
            </a:r>
            <a:endParaRPr lang="en-US" dirty="0"/>
          </a:p>
          <a:p>
            <a:r>
              <a:rPr lang="en-US" b="1" u="sng" dirty="0"/>
              <a:t>Water Flow Data</a:t>
            </a:r>
            <a:r>
              <a:rPr lang="en-US" b="1" dirty="0"/>
              <a:t>: as received from Lake County Public Works Department:</a:t>
            </a:r>
            <a:endParaRPr lang="en-US" dirty="0"/>
          </a:p>
          <a:p>
            <a:r>
              <a:rPr lang="en-US" b="1" dirty="0"/>
              <a:t>	October 2014</a:t>
            </a:r>
            <a:endParaRPr lang="en-US" dirty="0"/>
          </a:p>
          <a:p>
            <a:r>
              <a:rPr lang="en-US" b="1" dirty="0"/>
              <a:t>	Route 176, 1 mile east of project</a:t>
            </a:r>
            <a:endParaRPr lang="en-US" dirty="0"/>
          </a:p>
          <a:p>
            <a:r>
              <a:rPr lang="en-US" b="1" dirty="0"/>
              <a:t>	64 psi static</a:t>
            </a:r>
            <a:endParaRPr lang="en-US" dirty="0"/>
          </a:p>
          <a:p>
            <a:r>
              <a:rPr lang="en-US" b="1" dirty="0"/>
              <a:t>	55 psi residual</a:t>
            </a:r>
            <a:endParaRPr lang="en-US" dirty="0"/>
          </a:p>
          <a:p>
            <a:r>
              <a:rPr lang="en-US" b="1" dirty="0"/>
              <a:t>	1240 </a:t>
            </a:r>
            <a:r>
              <a:rPr lang="en-US" b="1" dirty="0" err="1"/>
              <a:t>gpm</a:t>
            </a:r>
            <a:r>
              <a:rPr lang="en-US" b="1" dirty="0"/>
              <a:t> flow</a:t>
            </a:r>
            <a:endParaRPr lang="en-US" dirty="0"/>
          </a:p>
          <a:p>
            <a:r>
              <a:rPr lang="en-US" b="1" i="1" dirty="0"/>
              <a:t>Due to the fact that the above data is the nearest available data at this time, the fire sprinkler contractors shall verify the actual water flow available at the site prior to bidding and design.  If the architect/engineer team is able to obtain more proximate data prior to the bidding and award process, such data will be provided; but as of now, this is unknown</a:t>
            </a:r>
            <a:r>
              <a:rPr lang="en-US" b="1" i="1" dirty="0" smtClean="0"/>
              <a:t>.</a:t>
            </a:r>
            <a:endParaRPr lang="en-US" dirty="0"/>
          </a:p>
          <a:p>
            <a:r>
              <a:rPr lang="en-US" u="sng" dirty="0"/>
              <a:t>Fire Pump</a:t>
            </a:r>
            <a:r>
              <a:rPr lang="en-US" dirty="0"/>
              <a:t>: To be installed per NFPA 20.  Per the Village, the fire pump shall be sized to supply the fire sprinkler system demand, and/or the standpipe system demand whichever is greater.  Also note that the Village will require a secondary, emergency/back-up power source for the fire pump – one acceptable method of achieving this requirement is to provide back-up power to the fire pump from the proposed emergency generator.</a:t>
            </a:r>
          </a:p>
          <a:p>
            <a:endParaRPr lang="en-US" dirty="0"/>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401185404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So What is </a:t>
            </a:r>
            <a:r>
              <a:rPr lang="en-US" u="sng" dirty="0" smtClean="0"/>
              <a:t>REALLY</a:t>
            </a:r>
            <a:r>
              <a:rPr lang="en-US" dirty="0" smtClean="0"/>
              <a:t> Important in a Technical Submission</a:t>
            </a:r>
            <a:endParaRPr lang="en-US" dirty="0"/>
          </a:p>
        </p:txBody>
      </p:sp>
      <p:sp>
        <p:nvSpPr>
          <p:cNvPr id="3" name="Content Placeholder 2"/>
          <p:cNvSpPr>
            <a:spLocks noGrp="1"/>
          </p:cNvSpPr>
          <p:nvPr>
            <p:ph idx="1"/>
          </p:nvPr>
        </p:nvSpPr>
        <p:spPr/>
        <p:txBody>
          <a:bodyPr>
            <a:normAutofit lnSpcReduction="10000"/>
          </a:bodyPr>
          <a:lstStyle/>
          <a:p>
            <a:r>
              <a:rPr lang="en-US" dirty="0" smtClean="0"/>
              <a:t>Hazard Analysis – what is the intended occupancy?</a:t>
            </a:r>
          </a:p>
          <a:p>
            <a:r>
              <a:rPr lang="en-US" dirty="0" smtClean="0"/>
              <a:t>System type – Wet?  Dry? Etc.</a:t>
            </a:r>
          </a:p>
          <a:p>
            <a:r>
              <a:rPr lang="en-US" dirty="0" smtClean="0"/>
              <a:t>Will we need standpipes (vertical or horizontal)?</a:t>
            </a:r>
          </a:p>
          <a:p>
            <a:r>
              <a:rPr lang="en-US" dirty="0" smtClean="0"/>
              <a:t>These things determine the:</a:t>
            </a:r>
          </a:p>
          <a:p>
            <a:r>
              <a:rPr lang="en-US" dirty="0" smtClean="0"/>
              <a:t>Water Supply – is the municipal supply enough or do we need:</a:t>
            </a:r>
          </a:p>
          <a:p>
            <a:r>
              <a:rPr lang="en-US" dirty="0" smtClean="0"/>
              <a:t>A fire pump?</a:t>
            </a:r>
          </a:p>
          <a:p>
            <a:r>
              <a:rPr lang="en-US" dirty="0" smtClean="0"/>
              <a:t>What about a tank?</a:t>
            </a:r>
          </a:p>
          <a:p>
            <a:r>
              <a:rPr lang="en-US" dirty="0" smtClean="0"/>
              <a:t>WILL EMERGENCY POWER BE REQUIRED FOR THE FIRE PUMP?  That’s a BIG </a:t>
            </a:r>
            <a:r>
              <a:rPr lang="en-US" dirty="0" err="1" smtClean="0"/>
              <a:t>BIG</a:t>
            </a:r>
            <a:r>
              <a:rPr lang="en-US" dirty="0" smtClean="0"/>
              <a:t> </a:t>
            </a:r>
            <a:r>
              <a:rPr lang="en-US" dirty="0" err="1" smtClean="0"/>
              <a:t>BIG</a:t>
            </a:r>
            <a:r>
              <a:rPr lang="en-US" dirty="0" smtClean="0"/>
              <a:t> </a:t>
            </a:r>
            <a:r>
              <a:rPr lang="en-US" dirty="0" err="1" smtClean="0"/>
              <a:t>BIG</a:t>
            </a:r>
            <a:r>
              <a:rPr lang="en-US" dirty="0" smtClean="0"/>
              <a:t> DEAL.</a:t>
            </a:r>
          </a:p>
          <a:p>
            <a:endParaRPr lang="en-US" dirty="0" smtClean="0"/>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408059388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0428"/>
            <a:ext cx="10515600" cy="742458"/>
          </a:xfrm>
        </p:spPr>
        <p:txBody>
          <a:bodyPr/>
          <a:lstStyle/>
          <a:p>
            <a:pPr algn="ctr"/>
            <a:r>
              <a:rPr lang="en-US" dirty="0" smtClean="0"/>
              <a:t>Emergency Power for a Pump</a:t>
            </a:r>
            <a:endParaRPr lang="en-US" dirty="0"/>
          </a:p>
        </p:txBody>
      </p:sp>
      <p:sp>
        <p:nvSpPr>
          <p:cNvPr id="3" name="Content Placeholder 2"/>
          <p:cNvSpPr>
            <a:spLocks noGrp="1"/>
          </p:cNvSpPr>
          <p:nvPr>
            <p:ph idx="1"/>
          </p:nvPr>
        </p:nvSpPr>
        <p:spPr>
          <a:xfrm>
            <a:off x="838200" y="862886"/>
            <a:ext cx="10515600" cy="5493464"/>
          </a:xfrm>
        </p:spPr>
        <p:txBody>
          <a:bodyPr>
            <a:normAutofit/>
          </a:bodyPr>
          <a:lstStyle/>
          <a:p>
            <a:r>
              <a:rPr lang="en-US" dirty="0" smtClean="0"/>
              <a:t>What does NFPA 20 say?</a:t>
            </a:r>
          </a:p>
          <a:p>
            <a:r>
              <a:rPr lang="en-US" dirty="0" smtClean="0"/>
              <a:t>Its always required for a high rise building (over 75’ tall).</a:t>
            </a:r>
          </a:p>
          <a:p>
            <a:r>
              <a:rPr lang="en-US" dirty="0" smtClean="0"/>
              <a:t>The need for a backup source of power is up to the AHJ.</a:t>
            </a:r>
          </a:p>
          <a:p>
            <a:r>
              <a:rPr lang="en-US" dirty="0" smtClean="0"/>
              <a:t>The AHJ is to consider the </a:t>
            </a:r>
            <a:r>
              <a:rPr lang="en-US" dirty="0"/>
              <a:t>“reliability” of the power supply in the area of the project.</a:t>
            </a:r>
          </a:p>
          <a:p>
            <a:r>
              <a:rPr lang="en-US" dirty="0" smtClean="0"/>
              <a:t>The AHJ is to </a:t>
            </a:r>
            <a:r>
              <a:rPr lang="en-US" dirty="0"/>
              <a:t>consider the frequency and duration of power interruptions in the area.</a:t>
            </a:r>
          </a:p>
          <a:p>
            <a:r>
              <a:rPr lang="en-US" dirty="0"/>
              <a:t>Some jurisdictions flat out require </a:t>
            </a:r>
            <a:r>
              <a:rPr lang="en-US" dirty="0" smtClean="0"/>
              <a:t>backup power on </a:t>
            </a:r>
            <a:r>
              <a:rPr lang="en-US" dirty="0"/>
              <a:t>EVERY job with a fire pump.</a:t>
            </a:r>
          </a:p>
          <a:p>
            <a:r>
              <a:rPr lang="en-US" dirty="0"/>
              <a:t>The size of the generator needed can get very large – depending on the size of the fire </a:t>
            </a:r>
            <a:r>
              <a:rPr lang="en-US" dirty="0" smtClean="0"/>
              <a:t>pump.</a:t>
            </a:r>
            <a:endParaRPr lang="en-US" dirty="0"/>
          </a:p>
          <a:p>
            <a:endParaRPr lang="en-US" dirty="0"/>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169378551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0428"/>
            <a:ext cx="10515600" cy="742458"/>
          </a:xfrm>
        </p:spPr>
        <p:txBody>
          <a:bodyPr/>
          <a:lstStyle/>
          <a:p>
            <a:pPr algn="ctr"/>
            <a:r>
              <a:rPr lang="en-US" dirty="0" smtClean="0"/>
              <a:t>Emergency Power for a Pump</a:t>
            </a:r>
            <a:endParaRPr lang="en-US" dirty="0"/>
          </a:p>
        </p:txBody>
      </p:sp>
      <p:sp>
        <p:nvSpPr>
          <p:cNvPr id="3" name="Content Placeholder 2"/>
          <p:cNvSpPr>
            <a:spLocks noGrp="1"/>
          </p:cNvSpPr>
          <p:nvPr>
            <p:ph idx="1"/>
          </p:nvPr>
        </p:nvSpPr>
        <p:spPr>
          <a:xfrm>
            <a:off x="838200" y="862886"/>
            <a:ext cx="10515600" cy="5493464"/>
          </a:xfrm>
        </p:spPr>
        <p:txBody>
          <a:bodyPr>
            <a:normAutofit/>
          </a:bodyPr>
          <a:lstStyle/>
          <a:p>
            <a:r>
              <a:rPr lang="en-US" sz="3200" dirty="0"/>
              <a:t>The NEED for a fire pump is not a good “surprise” for an owner to get once permits are issued &amp; work has begun.</a:t>
            </a:r>
          </a:p>
          <a:p>
            <a:r>
              <a:rPr lang="en-US" sz="3200" dirty="0"/>
              <a:t>Pumps themselves can cost $25-$75k.</a:t>
            </a:r>
          </a:p>
          <a:p>
            <a:r>
              <a:rPr lang="en-US" sz="3200" dirty="0"/>
              <a:t>And they need to be in a 1 hour rated room.</a:t>
            </a:r>
          </a:p>
          <a:p>
            <a:r>
              <a:rPr lang="en-US" sz="3200" dirty="0"/>
              <a:t>And need their own </a:t>
            </a:r>
            <a:r>
              <a:rPr lang="en-US" sz="3200" dirty="0" smtClean="0"/>
              <a:t>(often very large) </a:t>
            </a:r>
            <a:r>
              <a:rPr lang="en-US" sz="3200" dirty="0"/>
              <a:t>electrical </a:t>
            </a:r>
            <a:r>
              <a:rPr lang="en-US" sz="3200" dirty="0" smtClean="0"/>
              <a:t>supply.</a:t>
            </a:r>
            <a:endParaRPr lang="en-US" sz="3200" dirty="0"/>
          </a:p>
          <a:p>
            <a:r>
              <a:rPr lang="en-US" sz="3200" dirty="0"/>
              <a:t>The NEED for emergency power is an even worse “surprise” for an owner to get.</a:t>
            </a:r>
          </a:p>
          <a:p>
            <a:r>
              <a:rPr lang="en-US" sz="3200" dirty="0"/>
              <a:t>Gen Sets can cost $100-200k (plus site modifications, LARGE natural gas services or areas to store diesel fuel</a:t>
            </a:r>
            <a:r>
              <a:rPr lang="en-US" sz="3200" dirty="0" smtClean="0"/>
              <a:t>).</a:t>
            </a:r>
            <a:endParaRPr lang="en-US" sz="3200" dirty="0"/>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285241255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So What Can Happen?</a:t>
            </a:r>
            <a:endParaRPr lang="en-US" dirty="0"/>
          </a:p>
        </p:txBody>
      </p:sp>
      <p:sp>
        <p:nvSpPr>
          <p:cNvPr id="3" name="Content Placeholder 2"/>
          <p:cNvSpPr>
            <a:spLocks noGrp="1"/>
          </p:cNvSpPr>
          <p:nvPr>
            <p:ph idx="1"/>
          </p:nvPr>
        </p:nvSpPr>
        <p:spPr>
          <a:xfrm>
            <a:off x="838200" y="1825624"/>
            <a:ext cx="10515600" cy="4922905"/>
          </a:xfrm>
        </p:spPr>
        <p:txBody>
          <a:bodyPr/>
          <a:lstStyle/>
          <a:p>
            <a:r>
              <a:rPr lang="en-US" dirty="0" smtClean="0"/>
              <a:t>Unfortunately most municipalities do not enforce the IL PE Act and</a:t>
            </a:r>
          </a:p>
          <a:p>
            <a:r>
              <a:rPr lang="en-US" dirty="0"/>
              <a:t>Building </a:t>
            </a:r>
            <a:r>
              <a:rPr lang="en-US" dirty="0" smtClean="0"/>
              <a:t>permits are </a:t>
            </a:r>
            <a:r>
              <a:rPr lang="en-US" dirty="0"/>
              <a:t>being issued without a Technical Submission relating to the Fire Protection system</a:t>
            </a:r>
            <a:r>
              <a:rPr lang="en-US" dirty="0" smtClean="0"/>
              <a:t>.</a:t>
            </a:r>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86124933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7547"/>
            <a:ext cx="10515600" cy="1325563"/>
          </a:xfrm>
        </p:spPr>
        <p:txBody>
          <a:bodyPr/>
          <a:lstStyle/>
          <a:p>
            <a:pPr algn="ctr"/>
            <a:r>
              <a:rPr lang="en-US" dirty="0"/>
              <a:t>So What Can Happen?</a:t>
            </a:r>
          </a:p>
        </p:txBody>
      </p:sp>
      <p:sp>
        <p:nvSpPr>
          <p:cNvPr id="3" name="Content Placeholder 2"/>
          <p:cNvSpPr>
            <a:spLocks noGrp="1"/>
          </p:cNvSpPr>
          <p:nvPr>
            <p:ph idx="1"/>
          </p:nvPr>
        </p:nvSpPr>
        <p:spPr>
          <a:xfrm>
            <a:off x="838200" y="1433110"/>
            <a:ext cx="10515600" cy="5238145"/>
          </a:xfrm>
        </p:spPr>
        <p:txBody>
          <a:bodyPr>
            <a:normAutofit/>
          </a:bodyPr>
          <a:lstStyle/>
          <a:p>
            <a:r>
              <a:rPr lang="en-US" dirty="0" smtClean="0"/>
              <a:t>SO WHAT if building </a:t>
            </a:r>
            <a:r>
              <a:rPr lang="en-US" dirty="0"/>
              <a:t>permits </a:t>
            </a:r>
            <a:r>
              <a:rPr lang="en-US" dirty="0" smtClean="0"/>
              <a:t>are being </a:t>
            </a:r>
            <a:r>
              <a:rPr lang="en-US" dirty="0"/>
              <a:t>issued without a Technical Submission relating to the Fire Protection </a:t>
            </a:r>
            <a:r>
              <a:rPr lang="en-US" dirty="0" smtClean="0"/>
              <a:t>system??</a:t>
            </a:r>
          </a:p>
          <a:p>
            <a:r>
              <a:rPr lang="en-US" dirty="0" smtClean="0"/>
              <a:t>Often, this leads to surprises for:</a:t>
            </a:r>
          </a:p>
          <a:p>
            <a:r>
              <a:rPr lang="en-US" dirty="0" smtClean="0"/>
              <a:t>- the other trades</a:t>
            </a:r>
          </a:p>
          <a:p>
            <a:r>
              <a:rPr lang="en-US" dirty="0" smtClean="0"/>
              <a:t>- the project architect &amp; project engineers</a:t>
            </a:r>
          </a:p>
          <a:p>
            <a:r>
              <a:rPr lang="en-US" dirty="0" smtClean="0"/>
              <a:t>- THE OWNER!</a:t>
            </a:r>
          </a:p>
          <a:p>
            <a:r>
              <a:rPr lang="en-US" dirty="0" smtClean="0"/>
              <a:t>And, this may lead to design revisions and extra costs for the Owner.</a:t>
            </a:r>
          </a:p>
          <a:p>
            <a:r>
              <a:rPr lang="en-US" dirty="0" smtClean="0"/>
              <a:t>Particularly water supply issues (pump? tank?) and electrical issues (pump &amp; emergency power).</a:t>
            </a:r>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288047532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811369"/>
          </a:xfrm>
        </p:spPr>
        <p:txBody>
          <a:bodyPr/>
          <a:lstStyle/>
          <a:p>
            <a:pPr algn="ctr"/>
            <a:r>
              <a:rPr lang="en-US" dirty="0" smtClean="0"/>
              <a:t>A </a:t>
            </a:r>
            <a:r>
              <a:rPr lang="en-US" dirty="0" smtClean="0"/>
              <a:t>Recent </a:t>
            </a:r>
            <a:r>
              <a:rPr lang="en-US" dirty="0" smtClean="0"/>
              <a:t>Issue</a:t>
            </a:r>
            <a:endParaRPr lang="en-US" dirty="0"/>
          </a:p>
        </p:txBody>
      </p:sp>
      <p:sp>
        <p:nvSpPr>
          <p:cNvPr id="3" name="Content Placeholder 2"/>
          <p:cNvSpPr>
            <a:spLocks noGrp="1"/>
          </p:cNvSpPr>
          <p:nvPr>
            <p:ph idx="1"/>
          </p:nvPr>
        </p:nvSpPr>
        <p:spPr>
          <a:xfrm>
            <a:off x="838200" y="811369"/>
            <a:ext cx="10515600" cy="5365594"/>
          </a:xfrm>
        </p:spPr>
        <p:txBody>
          <a:bodyPr>
            <a:normAutofit fontScale="92500" lnSpcReduction="20000"/>
          </a:bodyPr>
          <a:lstStyle/>
          <a:p>
            <a:r>
              <a:rPr lang="en-US" dirty="0" smtClean="0"/>
              <a:t>Sprinkler Licensing Act says:</a:t>
            </a:r>
          </a:p>
          <a:p>
            <a:r>
              <a:rPr lang="en-US" i="1" dirty="0"/>
              <a:t>Sec. 15. Licensing requirements.</a:t>
            </a:r>
          </a:p>
          <a:p>
            <a:r>
              <a:rPr lang="en-US" i="1" dirty="0"/>
              <a:t>(j) All fire protection system layout documents of fire sprinkler systems, as defined in Section 10 of this Act, </a:t>
            </a:r>
            <a:r>
              <a:rPr lang="en-US" b="1" i="1" u="sng" dirty="0"/>
              <a:t>shall be prepared by </a:t>
            </a:r>
            <a:r>
              <a:rPr lang="en-US" i="1" dirty="0"/>
              <a:t>(</a:t>
            </a:r>
            <a:r>
              <a:rPr lang="en-US" i="1" dirty="0" err="1"/>
              <a:t>i</a:t>
            </a:r>
            <a:r>
              <a:rPr lang="en-US" i="1" dirty="0"/>
              <a:t>) a professional engineer who is licensed under the Professional Engineering Practice Act of 1989, (ii) an architect who is licensed under the Illinois Architecture Practice Act of 1989, or (iii) a holder of a valid NICET level 3 or 4 certification in fire protection technology automatic sprinkler system layout who is either licensed under this Act or employed by an organization licensed under this Act</a:t>
            </a:r>
            <a:r>
              <a:rPr lang="en-US" i="1" dirty="0" smtClean="0"/>
              <a:t>.</a:t>
            </a:r>
          </a:p>
          <a:p>
            <a:r>
              <a:rPr lang="en-US" dirty="0"/>
              <a:t>It doesn’t say “REVIEWED BY</a:t>
            </a:r>
            <a:r>
              <a:rPr lang="en-US" dirty="0" smtClean="0"/>
              <a:t>”…..</a:t>
            </a:r>
          </a:p>
          <a:p>
            <a:r>
              <a:rPr lang="en-US" dirty="0"/>
              <a:t>AHJs are receiving plans PREPARED BY a NICET II (or even a I or a zero) but the plan says it was “reviewed by” Joe Smith, NICET III.</a:t>
            </a:r>
          </a:p>
          <a:p>
            <a:r>
              <a:rPr lang="en-US" dirty="0"/>
              <a:t>Does this comply with the Sprinkler Licensing Act</a:t>
            </a:r>
            <a:r>
              <a:rPr lang="en-US" dirty="0" smtClean="0"/>
              <a:t>?</a:t>
            </a:r>
          </a:p>
          <a:p>
            <a:r>
              <a:rPr lang="en-US" dirty="0"/>
              <a:t>If the person that PREPARED the plan is not a NICET III, </a:t>
            </a:r>
            <a:r>
              <a:rPr lang="en-US" dirty="0" smtClean="0"/>
              <a:t>my opinion is </a:t>
            </a:r>
            <a:r>
              <a:rPr lang="en-US" dirty="0" smtClean="0"/>
              <a:t>that </a:t>
            </a:r>
            <a:r>
              <a:rPr lang="en-US" dirty="0"/>
              <a:t>the answer is no.</a:t>
            </a:r>
          </a:p>
          <a:p>
            <a:endParaRPr lang="en-US" dirty="0"/>
          </a:p>
          <a:p>
            <a:endParaRPr lang="en-US" dirty="0"/>
          </a:p>
          <a:p>
            <a:endParaRPr lang="en-US" dirty="0"/>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40563188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Fire Protection Technical Submissions</a:t>
            </a:r>
            <a:endParaRPr lang="en-US" dirty="0"/>
          </a:p>
        </p:txBody>
      </p:sp>
      <p:sp>
        <p:nvSpPr>
          <p:cNvPr id="3" name="Content Placeholder 2"/>
          <p:cNvSpPr>
            <a:spLocks noGrp="1"/>
          </p:cNvSpPr>
          <p:nvPr>
            <p:ph idx="1"/>
          </p:nvPr>
        </p:nvSpPr>
        <p:spPr/>
        <p:txBody>
          <a:bodyPr>
            <a:normAutofit/>
          </a:bodyPr>
          <a:lstStyle/>
          <a:p>
            <a:r>
              <a:rPr lang="en-US" sz="4000" dirty="0" smtClean="0"/>
              <a:t>What is a technical submission?</a:t>
            </a:r>
          </a:p>
          <a:p>
            <a:r>
              <a:rPr lang="en-US" sz="4000" dirty="0" smtClean="0"/>
              <a:t>What is a shop drawing (or layout document)?</a:t>
            </a:r>
          </a:p>
          <a:p>
            <a:r>
              <a:rPr lang="en-US" sz="4000" dirty="0" smtClean="0"/>
              <a:t>Who is allowed to prepare each of these?</a:t>
            </a:r>
          </a:p>
          <a:p>
            <a:r>
              <a:rPr lang="en-US" sz="4000" dirty="0" smtClean="0"/>
              <a:t>Look at the requirements of the IL PE Act</a:t>
            </a:r>
          </a:p>
          <a:p>
            <a:r>
              <a:rPr lang="en-US" sz="4000" dirty="0" smtClean="0"/>
              <a:t>Look at the IL Fire Sprinkler Licensing Act</a:t>
            </a:r>
            <a:endParaRPr lang="en-US" sz="4000" dirty="0"/>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139575101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endParaRPr lang="en-US" dirty="0"/>
          </a:p>
        </p:txBody>
      </p:sp>
      <p:sp>
        <p:nvSpPr>
          <p:cNvPr id="3" name="Content Placeholder 2"/>
          <p:cNvSpPr>
            <a:spLocks noGrp="1"/>
          </p:cNvSpPr>
          <p:nvPr>
            <p:ph idx="1"/>
          </p:nvPr>
        </p:nvSpPr>
        <p:spPr/>
        <p:txBody>
          <a:bodyPr/>
          <a:lstStyle/>
          <a:p>
            <a:pPr algn="ctr"/>
            <a:r>
              <a:rPr lang="en-US" sz="6000" dirty="0" smtClean="0"/>
              <a:t>QUESTIONS SO FAR?</a:t>
            </a:r>
            <a:endParaRPr lang="en-US" dirty="0"/>
          </a:p>
        </p:txBody>
      </p:sp>
      <p:sp>
        <p:nvSpPr>
          <p:cNvPr id="4" name="Footer Placeholder 3"/>
          <p:cNvSpPr>
            <a:spLocks noGrp="1"/>
          </p:cNvSpPr>
          <p:nvPr>
            <p:ph type="ftr" sz="quarter" idx="11"/>
          </p:nvPr>
        </p:nvSpPr>
        <p:spPr/>
        <p:txBody>
          <a:bodyPr/>
          <a:lstStyle/>
          <a:p>
            <a:r>
              <a:rPr lang="en-US" smtClean="0">
                <a:solidFill>
                  <a:prstClr val="black">
                    <a:tint val="75000"/>
                  </a:prstClr>
                </a:solidFill>
              </a:rPr>
              <a:t>COPYRIGHT 2019 Cybor Fire Protection Co.</a:t>
            </a:r>
            <a:endParaRPr lang="en-US">
              <a:solidFill>
                <a:prstClr val="black">
                  <a:tint val="75000"/>
                </a:prstClr>
              </a:solidFill>
            </a:endParaRPr>
          </a:p>
        </p:txBody>
      </p:sp>
    </p:spTree>
    <p:extLst>
      <p:ext uri="{BB962C8B-B14F-4D97-AF65-F5344CB8AC3E}">
        <p14:creationId xmlns:p14="http://schemas.microsoft.com/office/powerpoint/2010/main" val="120722769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COPYRIGHT 2019 Cybor Fire Protection Co.</a:t>
            </a:r>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2800" y="613042"/>
            <a:ext cx="5486400" cy="5486400"/>
          </a:xfrm>
          <a:prstGeom prst="rect">
            <a:avLst/>
          </a:prstGeom>
        </p:spPr>
      </p:pic>
    </p:spTree>
    <p:extLst>
      <p:ext uri="{BB962C8B-B14F-4D97-AF65-F5344CB8AC3E}">
        <p14:creationId xmlns:p14="http://schemas.microsoft.com/office/powerpoint/2010/main" val="6347870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0578"/>
            <a:ext cx="10515600" cy="768217"/>
          </a:xfrm>
        </p:spPr>
        <p:txBody>
          <a:bodyPr>
            <a:normAutofit fontScale="90000"/>
          </a:bodyPr>
          <a:lstStyle/>
          <a:p>
            <a:pPr algn="ctr"/>
            <a:r>
              <a:rPr lang="en-US" dirty="0" smtClean="0"/>
              <a:t/>
            </a:r>
            <a:br>
              <a:rPr lang="en-US" dirty="0" smtClean="0"/>
            </a:br>
            <a:r>
              <a:rPr lang="en-US" dirty="0" smtClean="0"/>
              <a:t>A </a:t>
            </a:r>
            <a:r>
              <a:rPr lang="en-US" dirty="0" smtClean="0"/>
              <a:t>Recent Issue</a:t>
            </a:r>
            <a:r>
              <a:rPr lang="en-US" dirty="0" smtClean="0"/>
              <a:t/>
            </a:r>
            <a:br>
              <a:rPr lang="en-US" dirty="0" smtClean="0"/>
            </a:br>
            <a:endParaRPr lang="en-US" dirty="0"/>
          </a:p>
        </p:txBody>
      </p:sp>
      <p:sp>
        <p:nvSpPr>
          <p:cNvPr id="3" name="Content Placeholder 2"/>
          <p:cNvSpPr>
            <a:spLocks noGrp="1"/>
          </p:cNvSpPr>
          <p:nvPr>
            <p:ph idx="1"/>
          </p:nvPr>
        </p:nvSpPr>
        <p:spPr>
          <a:xfrm>
            <a:off x="838200" y="1262129"/>
            <a:ext cx="10515600" cy="4914833"/>
          </a:xfrm>
        </p:spPr>
        <p:txBody>
          <a:bodyPr/>
          <a:lstStyle/>
          <a:p>
            <a:r>
              <a:rPr lang="en-US" dirty="0" smtClean="0"/>
              <a:t>What if a PE is involved with a shop drawing?</a:t>
            </a:r>
          </a:p>
          <a:p>
            <a:r>
              <a:rPr lang="en-US" dirty="0" smtClean="0"/>
              <a:t>Recall PE’s can have “direct supervision &amp; direct control” over the preparation of a technical submission (which COULD be a shop drawing), and then place his/her stamp on the document.</a:t>
            </a:r>
          </a:p>
          <a:p>
            <a:r>
              <a:rPr lang="en-US" dirty="0" smtClean="0"/>
              <a:t>That’s ok per the IL PE Act.  But the Sprinkler Licensing Act says “…</a:t>
            </a:r>
            <a:r>
              <a:rPr lang="en-US" b="1" i="1" u="sng" dirty="0"/>
              <a:t> </a:t>
            </a:r>
            <a:r>
              <a:rPr lang="en-US" dirty="0" smtClean="0"/>
              <a:t>shop drawings </a:t>
            </a:r>
            <a:r>
              <a:rPr lang="en-US" b="1" i="1" u="sng" dirty="0" smtClean="0"/>
              <a:t>shall </a:t>
            </a:r>
            <a:r>
              <a:rPr lang="en-US" b="1" i="1" u="sng" dirty="0"/>
              <a:t>be prepared by </a:t>
            </a:r>
            <a:r>
              <a:rPr lang="en-US" dirty="0" smtClean="0"/>
              <a:t>and lists </a:t>
            </a:r>
            <a:r>
              <a:rPr lang="en-US" dirty="0" smtClean="0"/>
              <a:t>a PE, Arch, NICET III </a:t>
            </a:r>
            <a:r>
              <a:rPr lang="en-US" dirty="0" smtClean="0"/>
              <a:t>as acceptable people.</a:t>
            </a:r>
            <a:endParaRPr lang="en-US" dirty="0" smtClean="0"/>
          </a:p>
          <a:p>
            <a:r>
              <a:rPr lang="en-US" dirty="0" smtClean="0"/>
              <a:t>So does direct control &amp; supervision allowed by the PE Act take precedence over the Sprinkler Licensing </a:t>
            </a:r>
            <a:r>
              <a:rPr lang="en-US" dirty="0" smtClean="0"/>
              <a:t>Act and nullify this?</a:t>
            </a:r>
            <a:endParaRPr lang="en-US" dirty="0" smtClean="0"/>
          </a:p>
          <a:p>
            <a:r>
              <a:rPr lang="en-US" dirty="0" smtClean="0"/>
              <a:t>If the person that PREPARED the plan is not a NICET III, I would think that the answer is no, even if a PE stamps it.</a:t>
            </a:r>
            <a:endParaRPr lang="en-US" dirty="0"/>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360673704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solidFill>
                  <a:prstClr val="black">
                    <a:tint val="75000"/>
                  </a:prstClr>
                </a:solidFill>
              </a:rPr>
              <a:t>COPYRIGHT 2019 Cybor Fire Protection Co.</a:t>
            </a:r>
            <a:endParaRPr lang="en-US">
              <a:solidFill>
                <a:prstClr val="black">
                  <a:tint val="75000"/>
                </a:prstClr>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2800" y="613042"/>
            <a:ext cx="5486400" cy="5486400"/>
          </a:xfrm>
          <a:prstGeom prst="rect">
            <a:avLst/>
          </a:prstGeom>
        </p:spPr>
      </p:pic>
    </p:spTree>
    <p:extLst>
      <p:ext uri="{BB962C8B-B14F-4D97-AF65-F5344CB8AC3E}">
        <p14:creationId xmlns:p14="http://schemas.microsoft.com/office/powerpoint/2010/main" val="364940160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0578"/>
            <a:ext cx="10515600" cy="768217"/>
          </a:xfrm>
        </p:spPr>
        <p:txBody>
          <a:bodyPr>
            <a:normAutofit fontScale="90000"/>
          </a:bodyPr>
          <a:lstStyle/>
          <a:p>
            <a:pPr algn="ctr"/>
            <a:r>
              <a:rPr lang="en-US" dirty="0" smtClean="0"/>
              <a:t/>
            </a:r>
            <a:br>
              <a:rPr lang="en-US" dirty="0" smtClean="0"/>
            </a:br>
            <a:r>
              <a:rPr lang="en-US" dirty="0" smtClean="0"/>
              <a:t>A </a:t>
            </a:r>
            <a:r>
              <a:rPr lang="en-US" dirty="0" smtClean="0"/>
              <a:t>Recent Issue</a:t>
            </a:r>
            <a:r>
              <a:rPr lang="en-US" dirty="0" smtClean="0"/>
              <a:t/>
            </a:r>
            <a:br>
              <a:rPr lang="en-US" dirty="0" smtClean="0"/>
            </a:br>
            <a:endParaRPr lang="en-US" dirty="0"/>
          </a:p>
        </p:txBody>
      </p:sp>
      <p:sp>
        <p:nvSpPr>
          <p:cNvPr id="3" name="Content Placeholder 2"/>
          <p:cNvSpPr>
            <a:spLocks noGrp="1"/>
          </p:cNvSpPr>
          <p:nvPr>
            <p:ph idx="1"/>
          </p:nvPr>
        </p:nvSpPr>
        <p:spPr>
          <a:xfrm>
            <a:off x="838200" y="1262129"/>
            <a:ext cx="10515600" cy="4914833"/>
          </a:xfrm>
        </p:spPr>
        <p:txBody>
          <a:bodyPr/>
          <a:lstStyle/>
          <a:p>
            <a:r>
              <a:rPr lang="en-US" dirty="0" smtClean="0"/>
              <a:t>Watch out who is </a:t>
            </a:r>
            <a:r>
              <a:rPr lang="en-US" b="1" u="sng" dirty="0" smtClean="0"/>
              <a:t>preparing </a:t>
            </a:r>
            <a:r>
              <a:rPr lang="en-US" dirty="0" smtClean="0"/>
              <a:t>shop drawings.</a:t>
            </a:r>
          </a:p>
          <a:p>
            <a:r>
              <a:rPr lang="en-US" dirty="0" smtClean="0"/>
              <a:t>Based on the Sprinkler Licensing Act, the person that </a:t>
            </a:r>
            <a:r>
              <a:rPr lang="en-US" b="1" u="sng" dirty="0" smtClean="0"/>
              <a:t>PREPARES</a:t>
            </a:r>
            <a:r>
              <a:rPr lang="en-US" dirty="0" smtClean="0"/>
              <a:t> the drawing has to be a NICET III (or PE or Arch).</a:t>
            </a:r>
          </a:p>
          <a:p>
            <a:r>
              <a:rPr lang="en-US" dirty="0" smtClean="0"/>
              <a:t>It doesn’t matter WHO “reviews” the drawing</a:t>
            </a:r>
            <a:r>
              <a:rPr lang="en-US" dirty="0" smtClean="0"/>
              <a:t>….</a:t>
            </a:r>
          </a:p>
          <a:p>
            <a:r>
              <a:rPr lang="en-US" dirty="0" smtClean="0"/>
              <a:t>A quote: </a:t>
            </a:r>
            <a:r>
              <a:rPr lang="en-US" i="1" dirty="0" smtClean="0"/>
              <a:t>The </a:t>
            </a:r>
            <a:r>
              <a:rPr lang="en-US" i="1" dirty="0"/>
              <a:t>terms “prepared by” and “reviewed by” are certainly not synonymous</a:t>
            </a:r>
            <a:r>
              <a:rPr lang="en-US" i="1" dirty="0" smtClean="0"/>
              <a:t>.</a:t>
            </a:r>
          </a:p>
          <a:p>
            <a:r>
              <a:rPr lang="en-US" dirty="0" smtClean="0"/>
              <a:t>Perhaps an official interpretation is needed and/or the Licensing Act needs to be revised to allow NICET IIIs or IVs to “review” the work of lower tier “technicians”.</a:t>
            </a:r>
            <a:endParaRPr lang="en-US" dirty="0"/>
          </a:p>
          <a:p>
            <a:endParaRPr lang="en-US" dirty="0"/>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206520482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solidFill>
                  <a:prstClr val="black">
                    <a:tint val="75000"/>
                  </a:prstClr>
                </a:solidFill>
              </a:rPr>
              <a:t>COPYRIGHT 2019 Cybor Fire Protection Co.</a:t>
            </a:r>
            <a:endParaRPr lang="en-US">
              <a:solidFill>
                <a:prstClr val="black">
                  <a:tint val="75000"/>
                </a:prstClr>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2800" y="613042"/>
            <a:ext cx="5486400" cy="5486400"/>
          </a:xfrm>
          <a:prstGeom prst="rect">
            <a:avLst/>
          </a:prstGeom>
        </p:spPr>
      </p:pic>
    </p:spTree>
    <p:extLst>
      <p:ext uri="{BB962C8B-B14F-4D97-AF65-F5344CB8AC3E}">
        <p14:creationId xmlns:p14="http://schemas.microsoft.com/office/powerpoint/2010/main" val="237284495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endParaRPr lang="en-US" dirty="0"/>
          </a:p>
        </p:txBody>
      </p:sp>
      <p:sp>
        <p:nvSpPr>
          <p:cNvPr id="3" name="Content Placeholder 2"/>
          <p:cNvSpPr>
            <a:spLocks noGrp="1"/>
          </p:cNvSpPr>
          <p:nvPr>
            <p:ph idx="1"/>
          </p:nvPr>
        </p:nvSpPr>
        <p:spPr/>
        <p:txBody>
          <a:bodyPr/>
          <a:lstStyle/>
          <a:p>
            <a:pPr algn="ctr"/>
            <a:r>
              <a:rPr lang="en-US" sz="6000" dirty="0" smtClean="0"/>
              <a:t>QUESTIONS SO FAR?</a:t>
            </a:r>
            <a:endParaRPr lang="en-US" dirty="0"/>
          </a:p>
        </p:txBody>
      </p:sp>
      <p:sp>
        <p:nvSpPr>
          <p:cNvPr id="4" name="Footer Placeholder 3"/>
          <p:cNvSpPr>
            <a:spLocks noGrp="1"/>
          </p:cNvSpPr>
          <p:nvPr>
            <p:ph type="ftr" sz="quarter" idx="11"/>
          </p:nvPr>
        </p:nvSpPr>
        <p:spPr/>
        <p:txBody>
          <a:bodyPr/>
          <a:lstStyle/>
          <a:p>
            <a:r>
              <a:rPr lang="en-US" smtClean="0">
                <a:solidFill>
                  <a:prstClr val="black">
                    <a:tint val="75000"/>
                  </a:prstClr>
                </a:solidFill>
              </a:rPr>
              <a:t>COPYRIGHT 2019 Cybor Fire Protection Co.</a:t>
            </a:r>
            <a:endParaRPr lang="en-US">
              <a:solidFill>
                <a:prstClr val="black">
                  <a:tint val="75000"/>
                </a:prstClr>
              </a:solidFill>
            </a:endParaRPr>
          </a:p>
        </p:txBody>
      </p:sp>
    </p:spTree>
    <p:extLst>
      <p:ext uri="{BB962C8B-B14F-4D97-AF65-F5344CB8AC3E}">
        <p14:creationId xmlns:p14="http://schemas.microsoft.com/office/powerpoint/2010/main" val="336213874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ENOUGH!!!!</a:t>
            </a: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05819" y="1451537"/>
            <a:ext cx="6733087" cy="4480560"/>
          </a:xfrm>
        </p:spPr>
      </p:pic>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235459449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Recent Issues in the Sprinkler World</a:t>
            </a:r>
            <a:endParaRPr lang="en-US" dirty="0"/>
          </a:p>
        </p:txBody>
      </p:sp>
      <p:sp>
        <p:nvSpPr>
          <p:cNvPr id="3" name="Content Placeholder 2"/>
          <p:cNvSpPr>
            <a:spLocks noGrp="1"/>
          </p:cNvSpPr>
          <p:nvPr>
            <p:ph idx="1"/>
          </p:nvPr>
        </p:nvSpPr>
        <p:spPr>
          <a:xfrm>
            <a:off x="838200" y="1825624"/>
            <a:ext cx="10515600" cy="5032375"/>
          </a:xfrm>
        </p:spPr>
        <p:txBody>
          <a:bodyPr>
            <a:normAutofit/>
          </a:bodyPr>
          <a:lstStyle/>
          <a:p>
            <a:r>
              <a:rPr lang="en-US" dirty="0" smtClean="0"/>
              <a:t>“Hot Yoga” &amp; “Bed-bug mitigation” - </a:t>
            </a:r>
            <a:r>
              <a:rPr lang="en-US" dirty="0"/>
              <a:t>m</a:t>
            </a:r>
            <a:r>
              <a:rPr lang="en-US" dirty="0" smtClean="0"/>
              <a:t>ost sprinkler heads operate at 155F….</a:t>
            </a:r>
          </a:p>
          <a:p>
            <a:r>
              <a:rPr lang="en-US" dirty="0" smtClean="0"/>
              <a:t>Corrosion – this is getting worse &amp; worse……</a:t>
            </a:r>
          </a:p>
          <a:p>
            <a:r>
              <a:rPr lang="en-US" dirty="0" smtClean="0"/>
              <a:t>Nitrogen generators…..</a:t>
            </a:r>
          </a:p>
          <a:p>
            <a:r>
              <a:rPr lang="en-US" dirty="0" smtClean="0"/>
              <a:t>Now vacuum systems for dry pipe????</a:t>
            </a:r>
          </a:p>
          <a:p>
            <a:r>
              <a:rPr lang="en-US" dirty="0" smtClean="0"/>
              <a:t>What happened to the anti-MIC coatings?</a:t>
            </a:r>
          </a:p>
          <a:p>
            <a:r>
              <a:rPr lang="en-US" dirty="0" smtClean="0"/>
              <a:t>Pipe just isn’t what it used to be.</a:t>
            </a:r>
          </a:p>
          <a:p>
            <a:endParaRPr lang="en-US" dirty="0" smtClean="0"/>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229475649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Recent Issues in the Sprinkler World</a:t>
            </a:r>
          </a:p>
        </p:txBody>
      </p:sp>
      <p:sp>
        <p:nvSpPr>
          <p:cNvPr id="3" name="Content Placeholder 2"/>
          <p:cNvSpPr>
            <a:spLocks noGrp="1"/>
          </p:cNvSpPr>
          <p:nvPr>
            <p:ph idx="1"/>
          </p:nvPr>
        </p:nvSpPr>
        <p:spPr>
          <a:xfrm>
            <a:off x="838200" y="1690688"/>
            <a:ext cx="10515600" cy="4665662"/>
          </a:xfrm>
        </p:spPr>
        <p:txBody>
          <a:bodyPr>
            <a:normAutofit/>
          </a:bodyPr>
          <a:lstStyle/>
          <a:p>
            <a:r>
              <a:rPr lang="en-US" dirty="0"/>
              <a:t>There’s a “new UL listed antifreeze” that’s good </a:t>
            </a:r>
            <a:r>
              <a:rPr lang="en-US" dirty="0" smtClean="0"/>
              <a:t>to </a:t>
            </a:r>
            <a:r>
              <a:rPr lang="en-US" dirty="0"/>
              <a:t>-10F</a:t>
            </a:r>
          </a:p>
          <a:p>
            <a:r>
              <a:rPr lang="en-US" dirty="0"/>
              <a:t>That’s only about 5F better than we have now</a:t>
            </a:r>
          </a:p>
          <a:p>
            <a:r>
              <a:rPr lang="en-US" dirty="0"/>
              <a:t>Has its limitations on size of system (40 gal for NFPA 13 systems – </a:t>
            </a:r>
            <a:r>
              <a:rPr lang="en-US" b="1" dirty="0"/>
              <a:t>that’s NEW</a:t>
            </a:r>
            <a:r>
              <a:rPr lang="en-US" dirty="0"/>
              <a:t>), the occupancy it can be used to protect (LH, OH1, OH2 – that’s NEW too), no limit on size if 13D </a:t>
            </a:r>
            <a:r>
              <a:rPr lang="en-US" dirty="0" smtClean="0"/>
              <a:t>and </a:t>
            </a:r>
            <a:r>
              <a:rPr lang="en-US" dirty="0"/>
              <a:t>dwelling unit areas of </a:t>
            </a:r>
            <a:r>
              <a:rPr lang="en-US" dirty="0" smtClean="0"/>
              <a:t>13R.</a:t>
            </a:r>
          </a:p>
          <a:p>
            <a:r>
              <a:rPr lang="en-US" dirty="0" smtClean="0"/>
              <a:t>CAREFUL: the cut sheets list a “pour point” of -16.6F….who cares if it will “pour” out of the 2” hole in the bucket.  WILL IT FLOW OUT OF A HALF INCH OR SMALLER SPRINKLER HEAD ORIFICE??????</a:t>
            </a:r>
          </a:p>
          <a:p>
            <a:r>
              <a:rPr lang="en-US" dirty="0" smtClean="0"/>
              <a:t>If it’s SLUSH at -11F or colder, don’t you </a:t>
            </a:r>
            <a:r>
              <a:rPr lang="en-US" i="1" dirty="0" smtClean="0"/>
              <a:t>really </a:t>
            </a:r>
            <a:r>
              <a:rPr lang="en-US" dirty="0" smtClean="0"/>
              <a:t>have an IMPAIRED SYSTEM?</a:t>
            </a:r>
            <a:endParaRPr lang="en-US" dirty="0" smtClean="0"/>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30971793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NOTE:</a:t>
            </a:r>
            <a:endParaRPr lang="en-US" dirty="0"/>
          </a:p>
        </p:txBody>
      </p:sp>
      <p:sp>
        <p:nvSpPr>
          <p:cNvPr id="3" name="Content Placeholder 2"/>
          <p:cNvSpPr>
            <a:spLocks noGrp="1"/>
          </p:cNvSpPr>
          <p:nvPr>
            <p:ph idx="1"/>
          </p:nvPr>
        </p:nvSpPr>
        <p:spPr/>
        <p:txBody>
          <a:bodyPr>
            <a:normAutofit/>
          </a:bodyPr>
          <a:lstStyle/>
          <a:p>
            <a:r>
              <a:rPr lang="en-US" sz="4400" dirty="0" smtClean="0"/>
              <a:t>Technical Submission = Design Document</a:t>
            </a:r>
          </a:p>
          <a:p>
            <a:r>
              <a:rPr lang="en-US" sz="4400" dirty="0" smtClean="0"/>
              <a:t>Shop Drawing = Layout Document</a:t>
            </a:r>
            <a:endParaRPr lang="en-US" sz="4400" dirty="0"/>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2293338709"/>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9063"/>
            <a:ext cx="10515600" cy="1325563"/>
          </a:xfrm>
        </p:spPr>
        <p:txBody>
          <a:bodyPr/>
          <a:lstStyle/>
          <a:p>
            <a:pPr algn="ctr"/>
            <a:r>
              <a:rPr lang="en-US" dirty="0"/>
              <a:t>Recent Issues in the Sprinkler World</a:t>
            </a:r>
          </a:p>
        </p:txBody>
      </p:sp>
      <p:sp>
        <p:nvSpPr>
          <p:cNvPr id="3" name="Content Placeholder 2"/>
          <p:cNvSpPr>
            <a:spLocks noGrp="1"/>
          </p:cNvSpPr>
          <p:nvPr>
            <p:ph idx="1"/>
          </p:nvPr>
        </p:nvSpPr>
        <p:spPr>
          <a:xfrm>
            <a:off x="838200" y="1689100"/>
            <a:ext cx="10515600" cy="5032375"/>
          </a:xfrm>
        </p:spPr>
        <p:txBody>
          <a:bodyPr>
            <a:normAutofit/>
          </a:bodyPr>
          <a:lstStyle/>
          <a:p>
            <a:r>
              <a:rPr lang="en-US" dirty="0" smtClean="0"/>
              <a:t>Relatively recent issue in the fire sprinkler industry: HVLS fans</a:t>
            </a:r>
          </a:p>
          <a:p>
            <a:r>
              <a:rPr lang="en-US" dirty="0" smtClean="0"/>
              <a:t>HVLS = High Volume Low Speed fans</a:t>
            </a:r>
          </a:p>
          <a:p>
            <a:r>
              <a:rPr lang="en-US" dirty="0" smtClean="0"/>
              <a:t>Becoming prevalent in manufacturing and warehousing occupancies</a:t>
            </a:r>
          </a:p>
          <a:p>
            <a:r>
              <a:rPr lang="en-US" dirty="0" smtClean="0"/>
              <a:t>Often called Big Ass Fans</a:t>
            </a:r>
          </a:p>
          <a:p>
            <a:r>
              <a:rPr lang="en-US" dirty="0" smtClean="0"/>
              <a:t>PROBLEMS:</a:t>
            </a:r>
          </a:p>
          <a:p>
            <a:r>
              <a:rPr lang="en-US" dirty="0" smtClean="0"/>
              <a:t>- they can impact operation of sprinkler heads in two ways:</a:t>
            </a:r>
          </a:p>
          <a:p>
            <a:r>
              <a:rPr lang="en-US" dirty="0" smtClean="0"/>
              <a:t>- push the hot air back down to the ground and delay operation, or</a:t>
            </a:r>
          </a:p>
          <a:p>
            <a:r>
              <a:rPr lang="en-US" dirty="0" smtClean="0"/>
              <a:t>- push the hot air down which eventually rises again &amp; opens up sprinkler heads nowhere near the fire (overtax water supply and increase water damage unnecessarily)</a:t>
            </a:r>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121624430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Recent Issues in the Sprinkler World</a:t>
            </a:r>
          </a:p>
        </p:txBody>
      </p:sp>
      <p:sp>
        <p:nvSpPr>
          <p:cNvPr id="3" name="Content Placeholder 2"/>
          <p:cNvSpPr>
            <a:spLocks noGrp="1"/>
          </p:cNvSpPr>
          <p:nvPr>
            <p:ph idx="1"/>
          </p:nvPr>
        </p:nvSpPr>
        <p:spPr>
          <a:xfrm>
            <a:off x="838200" y="1825624"/>
            <a:ext cx="10515600" cy="5032375"/>
          </a:xfrm>
        </p:spPr>
        <p:txBody>
          <a:bodyPr>
            <a:normAutofit/>
          </a:bodyPr>
          <a:lstStyle/>
          <a:p>
            <a:r>
              <a:rPr lang="en-US" dirty="0" smtClean="0"/>
              <a:t>Un-controlled HVLS fans have opened over 90 sprinkler heads during fire testing.</a:t>
            </a:r>
          </a:p>
          <a:p>
            <a:r>
              <a:rPr lang="en-US" dirty="0" smtClean="0"/>
              <a:t>NFPA’s response in 2013 was to now require:</a:t>
            </a:r>
          </a:p>
          <a:p>
            <a:r>
              <a:rPr lang="en-US" dirty="0" smtClean="0"/>
              <a:t>- limit maximum fan diameter to 24 feet</a:t>
            </a:r>
          </a:p>
          <a:p>
            <a:r>
              <a:rPr lang="en-US" dirty="0" smtClean="0"/>
              <a:t>- require fan to be installed centered between 4 sprinkler heads</a:t>
            </a:r>
          </a:p>
          <a:p>
            <a:r>
              <a:rPr lang="en-US" dirty="0" smtClean="0"/>
              <a:t>- require a minimum 3 feet clearance below sprinkler heads</a:t>
            </a:r>
          </a:p>
          <a:p>
            <a:r>
              <a:rPr lang="en-US" dirty="0" smtClean="0"/>
              <a:t>- require HVLS fan to be interlocked with fire sprinkler system water flow alarm switch to “immediately” shut down the fan upon water flow</a:t>
            </a:r>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371737850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END</a:t>
            </a:r>
            <a:endParaRPr lang="en-US" dirty="0"/>
          </a:p>
        </p:txBody>
      </p:sp>
      <p:sp>
        <p:nvSpPr>
          <p:cNvPr id="3" name="Content Placeholder 2"/>
          <p:cNvSpPr>
            <a:spLocks noGrp="1"/>
          </p:cNvSpPr>
          <p:nvPr>
            <p:ph idx="1"/>
          </p:nvPr>
        </p:nvSpPr>
        <p:spPr/>
        <p:txBody>
          <a:bodyPr/>
          <a:lstStyle/>
          <a:p>
            <a:pPr algn="ctr"/>
            <a:r>
              <a:rPr lang="en-US" sz="6000" dirty="0" smtClean="0"/>
              <a:t>QUESTIONS?</a:t>
            </a:r>
            <a:endParaRPr lang="en-US" dirty="0"/>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250320320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239786"/>
          </a:xfrm>
        </p:spPr>
        <p:txBody>
          <a:bodyPr>
            <a:normAutofit fontScale="90000"/>
          </a:bodyPr>
          <a:lstStyle/>
          <a:p>
            <a:endParaRPr lang="en-US" dirty="0"/>
          </a:p>
        </p:txBody>
      </p:sp>
      <p:sp>
        <p:nvSpPr>
          <p:cNvPr id="3" name="Content Placeholder 2"/>
          <p:cNvSpPr>
            <a:spLocks noGrp="1"/>
          </p:cNvSpPr>
          <p:nvPr>
            <p:ph idx="1"/>
          </p:nvPr>
        </p:nvSpPr>
        <p:spPr>
          <a:xfrm>
            <a:off x="838200" y="520505"/>
            <a:ext cx="10515600" cy="6217920"/>
          </a:xfrm>
        </p:spPr>
        <p:txBody>
          <a:bodyPr>
            <a:normAutofit/>
          </a:bodyPr>
          <a:lstStyle/>
          <a:p>
            <a:r>
              <a:rPr lang="en-US" sz="3200" b="1" dirty="0" smtClean="0"/>
              <a:t>Richard M. Ray, PE</a:t>
            </a:r>
          </a:p>
          <a:p>
            <a:r>
              <a:rPr lang="en-US" sz="3200" b="1" dirty="0" err="1" smtClean="0"/>
              <a:t>Cybor</a:t>
            </a:r>
            <a:r>
              <a:rPr lang="en-US" sz="3200" b="1" dirty="0" smtClean="0"/>
              <a:t> Fire Protection Company</a:t>
            </a:r>
          </a:p>
          <a:p>
            <a:r>
              <a:rPr lang="en-US" sz="3200" b="1" dirty="0" smtClean="0"/>
              <a:t>5123 Thatcher Road</a:t>
            </a:r>
          </a:p>
          <a:p>
            <a:r>
              <a:rPr lang="en-US" sz="3200" b="1" dirty="0" smtClean="0"/>
              <a:t>Downers Grove, IL 60515</a:t>
            </a:r>
          </a:p>
          <a:p>
            <a:r>
              <a:rPr lang="en-US" sz="3200" b="1" dirty="0" smtClean="0"/>
              <a:t>630 810 1161</a:t>
            </a:r>
          </a:p>
          <a:p>
            <a:r>
              <a:rPr lang="en-US" sz="3200" b="1" dirty="0" smtClean="0"/>
              <a:t>630 774 1616 cell</a:t>
            </a:r>
          </a:p>
          <a:p>
            <a:r>
              <a:rPr lang="en-US" sz="3200" b="1" dirty="0" smtClean="0"/>
              <a:t>rmr@cyborfireprotection.com</a:t>
            </a:r>
            <a:endParaRPr lang="en-US" sz="3200" b="1" dirty="0"/>
          </a:p>
        </p:txBody>
      </p:sp>
      <p:pic>
        <p:nvPicPr>
          <p:cNvPr id="6" name="Picture 2" descr="cybor logo r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45103" y="1006526"/>
            <a:ext cx="5394960" cy="4271571"/>
          </a:xfrm>
          <a:prstGeom prst="rect">
            <a:avLst/>
          </a:prstGeom>
          <a:noFill/>
          <a:extLst>
            <a:ext uri="{909E8E84-426E-40DD-AFC4-6F175D3DCCD1}">
              <a14:hiddenFill xmlns:a14="http://schemas.microsoft.com/office/drawing/2010/main">
                <a:solidFill>
                  <a:srgbClr val="FFFFFF"/>
                </a:solidFill>
              </a14:hiddenFill>
            </a:ext>
          </a:extLst>
        </p:spPr>
      </p:pic>
      <p:sp>
        <p:nvSpPr>
          <p:cNvPr id="7" name="Footer Placeholder 6"/>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11630619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An Easy Way to Look at This Issue</a:t>
            </a:r>
            <a:endParaRPr lang="en-US" dirty="0"/>
          </a:p>
        </p:txBody>
      </p:sp>
      <p:sp>
        <p:nvSpPr>
          <p:cNvPr id="3" name="Content Placeholder 2"/>
          <p:cNvSpPr>
            <a:spLocks noGrp="1"/>
          </p:cNvSpPr>
          <p:nvPr>
            <p:ph idx="1"/>
          </p:nvPr>
        </p:nvSpPr>
        <p:spPr/>
        <p:txBody>
          <a:bodyPr/>
          <a:lstStyle/>
          <a:p>
            <a:r>
              <a:rPr lang="en-US" dirty="0" smtClean="0"/>
              <a:t>Technical Submittals (or Design Documents) should be submitted BEFORE building permits are issues and are the responsibility of the Owner/Architect/Engineering team.</a:t>
            </a:r>
          </a:p>
          <a:p>
            <a:r>
              <a:rPr lang="en-US" dirty="0" smtClean="0"/>
              <a:t>Shop Drawings (or Layout Documents) should be submitted by Licensed Sprinkler Contractors BEFORE system installation begins and are the responsibility of the Sprinkler Contractor.</a:t>
            </a:r>
          </a:p>
          <a:p>
            <a:r>
              <a:rPr lang="en-US" dirty="0" smtClean="0"/>
              <a:t>So, what’s the big deal???</a:t>
            </a:r>
          </a:p>
          <a:p>
            <a:r>
              <a:rPr lang="en-US" dirty="0" smtClean="0"/>
              <a:t>What could happen if, as an AHJ, you decide: “Technical Submittals?  We don’t need no stinking Technical Submittals”?</a:t>
            </a:r>
            <a:endParaRPr lang="en-US" dirty="0"/>
          </a:p>
        </p:txBody>
      </p:sp>
      <p:sp>
        <p:nvSpPr>
          <p:cNvPr id="4" name="Footer Placeholder 3"/>
          <p:cNvSpPr>
            <a:spLocks noGrp="1"/>
          </p:cNvSpPr>
          <p:nvPr>
            <p:ph type="ftr" sz="quarter" idx="11"/>
          </p:nvPr>
        </p:nvSpPr>
        <p:spPr/>
        <p:txBody>
          <a:bodyPr/>
          <a:lstStyle/>
          <a:p>
            <a:r>
              <a:rPr lang="en-US" smtClean="0"/>
              <a:t>COPYRIGHT 2019 Cybor Fire Protection Co.</a:t>
            </a:r>
            <a:endParaRPr lang="en-US"/>
          </a:p>
        </p:txBody>
      </p:sp>
    </p:spTree>
    <p:extLst>
      <p:ext uri="{BB962C8B-B14F-4D97-AF65-F5344CB8AC3E}">
        <p14:creationId xmlns:p14="http://schemas.microsoft.com/office/powerpoint/2010/main" val="24568706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smtClean="0"/>
              <a:t>COPYRIGHT 2019 </a:t>
            </a:r>
            <a:r>
              <a:rPr lang="en-US" dirty="0" err="1" smtClean="0"/>
              <a:t>Cybor</a:t>
            </a:r>
            <a:r>
              <a:rPr lang="en-US" dirty="0" smtClean="0"/>
              <a:t> Fire Protection Co.</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51777" y="770208"/>
            <a:ext cx="7361892" cy="5394960"/>
          </a:xfrm>
          <a:prstGeom prst="rect">
            <a:avLst/>
          </a:prstGeom>
        </p:spPr>
      </p:pic>
    </p:spTree>
    <p:extLst>
      <p:ext uri="{BB962C8B-B14F-4D97-AF65-F5344CB8AC3E}">
        <p14:creationId xmlns:p14="http://schemas.microsoft.com/office/powerpoint/2010/main" val="42493892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3280</TotalTime>
  <Words>5662</Words>
  <Application>Microsoft Office PowerPoint</Application>
  <PresentationFormat>Widescreen</PresentationFormat>
  <Paragraphs>426</Paragraphs>
  <Slides>73</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73</vt:i4>
      </vt:variant>
    </vt:vector>
  </HeadingPairs>
  <TitlesOfParts>
    <vt:vector size="77" baseType="lpstr">
      <vt:lpstr>Arial</vt:lpstr>
      <vt:lpstr>Calibri</vt:lpstr>
      <vt:lpstr>Calibri Light</vt:lpstr>
      <vt:lpstr>Office Theme</vt:lpstr>
      <vt:lpstr>PowerPoint Presentation</vt:lpstr>
      <vt:lpstr>Disclaimer</vt:lpstr>
      <vt:lpstr>WARNING:</vt:lpstr>
      <vt:lpstr>PowerPoint Presentation</vt:lpstr>
      <vt:lpstr>This Might Be a Bit DRY……</vt:lpstr>
      <vt:lpstr>Fire Protection Technical Submissions</vt:lpstr>
      <vt:lpstr>NOTE:</vt:lpstr>
      <vt:lpstr>An Easy Way to Look at This Issue</vt:lpstr>
      <vt:lpstr>PowerPoint Presentation</vt:lpstr>
      <vt:lpstr>What is a Technical Submission?</vt:lpstr>
      <vt:lpstr>What is a Technical Submission?</vt:lpstr>
      <vt:lpstr>What is a Technical Submission?</vt:lpstr>
      <vt:lpstr>Who Can Prepare a Technical Submission?</vt:lpstr>
      <vt:lpstr>Who Can Prepare a Technical Submission?</vt:lpstr>
      <vt:lpstr>Who Can Prepare a Technical Submission?</vt:lpstr>
      <vt:lpstr>Who Can Prepare a Technical Submission?</vt:lpstr>
      <vt:lpstr>Who Can Prepare a Technical Submission?</vt:lpstr>
      <vt:lpstr>Who Can Prepare a Technical Submission?</vt:lpstr>
      <vt:lpstr>Is a Technical Submission Really Required?</vt:lpstr>
      <vt:lpstr>PowerPoint Presentation</vt:lpstr>
      <vt:lpstr>Let’s Move to Shop Drawings</vt:lpstr>
      <vt:lpstr>Let’s Move to Shop Drawings</vt:lpstr>
      <vt:lpstr>Let’s Move to Shop Drawings</vt:lpstr>
      <vt:lpstr>So, Who Makes Shop Drawings?</vt:lpstr>
      <vt:lpstr>What Else Is Said About Shop Drawings?</vt:lpstr>
      <vt:lpstr>Basically:</vt:lpstr>
      <vt:lpstr>PowerPoint Presentation</vt:lpstr>
      <vt:lpstr>Lets Talk About What Industry Says</vt:lpstr>
      <vt:lpstr>Lets Talk About What Industry Says</vt:lpstr>
      <vt:lpstr>Lets Talk About What Industry Says</vt:lpstr>
      <vt:lpstr>Lets Talk About What Industry Says</vt:lpstr>
      <vt:lpstr>Lets Talk About What Industry Says</vt:lpstr>
      <vt:lpstr>Lets Talk About What Industry Says</vt:lpstr>
      <vt:lpstr>Lets Talk About What the Tasks of the PE and the Technician Are</vt:lpstr>
      <vt:lpstr>Lets Talk About What the Tasks of the PE Are</vt:lpstr>
      <vt:lpstr>Lets Talk About What the Tasks of the PE Are</vt:lpstr>
      <vt:lpstr>Lets Talk About What the Tasks of the TECHNICIAN Are</vt:lpstr>
      <vt:lpstr>NOTE:</vt:lpstr>
      <vt:lpstr>REPEATING</vt:lpstr>
      <vt:lpstr>WHAT IS THE ROLE OF THE AHJ?</vt:lpstr>
      <vt:lpstr>WHAT IS THE ROLE OF THE AHJ?</vt:lpstr>
      <vt:lpstr>Quick Recap</vt:lpstr>
      <vt:lpstr>PowerPoint Presentation</vt:lpstr>
      <vt:lpstr>What Should a Technical Submission Include?</vt:lpstr>
      <vt:lpstr>What Should a Technical Submission Include?</vt:lpstr>
      <vt:lpstr>Hydraulic Calculations Can Be a “Hang Up”</vt:lpstr>
      <vt:lpstr>Simple Technical Submission Example</vt:lpstr>
      <vt:lpstr>Simple Technical Submission Example</vt:lpstr>
      <vt:lpstr>Not So Simple Technical Submission Example</vt:lpstr>
      <vt:lpstr>Not So Simple Technical Submission Example</vt:lpstr>
      <vt:lpstr>Not So Simple Technical Submission Example</vt:lpstr>
      <vt:lpstr>Not So Simple Technical Submission Example</vt:lpstr>
      <vt:lpstr>Not So Simple Technical Submission Example</vt:lpstr>
      <vt:lpstr>So What is REALLY Important in a Technical Submission</vt:lpstr>
      <vt:lpstr>Emergency Power for a Pump</vt:lpstr>
      <vt:lpstr>Emergency Power for a Pump</vt:lpstr>
      <vt:lpstr>So What Can Happen?</vt:lpstr>
      <vt:lpstr>So What Can Happen?</vt:lpstr>
      <vt:lpstr>A Recent Issue</vt:lpstr>
      <vt:lpstr>PowerPoint Presentation</vt:lpstr>
      <vt:lpstr>PowerPoint Presentation</vt:lpstr>
      <vt:lpstr> A Recent Issue </vt:lpstr>
      <vt:lpstr>PowerPoint Presentation</vt:lpstr>
      <vt:lpstr> A Recent Issue </vt:lpstr>
      <vt:lpstr>PowerPoint Presentation</vt:lpstr>
      <vt:lpstr>PowerPoint Presentation</vt:lpstr>
      <vt:lpstr>ENOUGH!!!!</vt:lpstr>
      <vt:lpstr>Recent Issues in the Sprinkler World</vt:lpstr>
      <vt:lpstr>Recent Issues in the Sprinkler World</vt:lpstr>
      <vt:lpstr>Recent Issues in the Sprinkler World</vt:lpstr>
      <vt:lpstr>Recent Issues in the Sprinkler World</vt:lpstr>
      <vt:lpstr>END</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Ray</dc:creator>
  <cp:lastModifiedBy>Richard Ray</cp:lastModifiedBy>
  <cp:revision>126</cp:revision>
  <dcterms:created xsi:type="dcterms:W3CDTF">2017-09-05T14:22:27Z</dcterms:created>
  <dcterms:modified xsi:type="dcterms:W3CDTF">2019-01-24T19:51:08Z</dcterms:modified>
</cp:coreProperties>
</file>