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306" r:id="rId4"/>
    <p:sldId id="277" r:id="rId5"/>
    <p:sldId id="278" r:id="rId6"/>
    <p:sldId id="304" r:id="rId7"/>
    <p:sldId id="279" r:id="rId8"/>
    <p:sldId id="258" r:id="rId9"/>
    <p:sldId id="289" r:id="rId10"/>
    <p:sldId id="290" r:id="rId11"/>
    <p:sldId id="292" r:id="rId12"/>
    <p:sldId id="259" r:id="rId13"/>
    <p:sldId id="291" r:id="rId14"/>
    <p:sldId id="260" r:id="rId15"/>
    <p:sldId id="293" r:id="rId16"/>
    <p:sldId id="295" r:id="rId17"/>
    <p:sldId id="294" r:id="rId18"/>
    <p:sldId id="263" r:id="rId19"/>
    <p:sldId id="264" r:id="rId20"/>
    <p:sldId id="299" r:id="rId21"/>
    <p:sldId id="265" r:id="rId22"/>
    <p:sldId id="296" r:id="rId23"/>
    <p:sldId id="280" r:id="rId24"/>
    <p:sldId id="300" r:id="rId25"/>
    <p:sldId id="266" r:id="rId26"/>
    <p:sldId id="267" r:id="rId27"/>
    <p:sldId id="268" r:id="rId28"/>
    <p:sldId id="269" r:id="rId29"/>
    <p:sldId id="298" r:id="rId30"/>
    <p:sldId id="271" r:id="rId31"/>
    <p:sldId id="272" r:id="rId32"/>
    <p:sldId id="288" r:id="rId33"/>
    <p:sldId id="283" r:id="rId34"/>
    <p:sldId id="287" r:id="rId35"/>
    <p:sldId id="281" r:id="rId36"/>
    <p:sldId id="273" r:id="rId37"/>
    <p:sldId id="274" r:id="rId38"/>
    <p:sldId id="275" r:id="rId39"/>
    <p:sldId id="276" r:id="rId40"/>
    <p:sldId id="284" r:id="rId41"/>
    <p:sldId id="301" r:id="rId42"/>
    <p:sldId id="302" r:id="rId43"/>
    <p:sldId id="285" r:id="rId44"/>
    <p:sldId id="28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BF30-D0D1-444D-ACE4-EF690E1429FE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04A84-ADC4-A645-AF7D-96365D192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6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04A84-ADC4-A645-AF7D-96365D1921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04A84-ADC4-A645-AF7D-96365D1921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1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04A84-ADC4-A645-AF7D-96365D1921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04A84-ADC4-A645-AF7D-96365D1921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2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04A84-ADC4-A645-AF7D-96365D1921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96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4CDF-ED9D-FC4F-88B8-DE2D2A589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27E21-106F-8743-914D-DD2499B8D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F026-504F-F742-A9D6-58CA62F83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9F9-6022-6749-B6C2-383B961D101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FE475-3FF4-4249-8DA3-FA301A08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1CD74-2725-C644-A2D7-63AD29D2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EB60-0DA1-044F-8E9D-0C11425C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0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5BD6-FFA2-AF43-8C56-8CC71FB4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8039D-269C-A440-8BD9-D37126EE6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BC4A2-1A7E-C444-9D57-5CD03ED2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9F9-6022-6749-B6C2-383B961D101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724E4-79E4-BA49-8019-48BCC8E9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D0AEB-B383-1D4C-8FBC-DD6FF9C4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EB60-0DA1-044F-8E9D-0C11425C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283661-D575-3841-90A2-317E12F6A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B2E8F-3C20-C04E-8FE8-66C3D8322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4A968-35F6-8B45-9402-5D67915F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9F9-6022-6749-B6C2-383B961D101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6CE1-FC3D-9648-8A2C-CA952211A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882A5-A934-764D-9189-25E280B2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EB60-0DA1-044F-8E9D-0C11425C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0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8E49-AEAB-A94B-BCC2-B3EC90D2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A076-CD36-7E4A-9EB3-C40EE6A54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9CDD-A7D4-3846-9F78-D02B894F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9F9-6022-6749-B6C2-383B961D101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155B4-4B96-1E4A-9706-CE97E611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093BB-82C5-904B-BD90-398389B9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EB60-0DA1-044F-8E9D-0C11425C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A96D-5DED-254D-8D4C-F101744D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588E0-F149-7B48-8DFE-835DAACD9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3EBAD-4D8C-0B45-818D-AC069D9C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9F9-6022-6749-B6C2-383B961D101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9A951-DCC2-C245-917F-C3858ACE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11DC4-DCE3-BD4B-A9AA-C4385224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EB60-0DA1-044F-8E9D-0C11425C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9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32C0-A5D5-4F46-BA18-EB0FC8F2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7321D-69A2-0D4C-9E60-32DD609BA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AE708-9C68-6049-9156-8B4B9FD94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55F39-4182-9E4C-B6A4-F83BC500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9F9-6022-6749-B6C2-383B961D101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F55EA-FA2A-E742-99D8-CF597644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78B0C-E47A-9C41-9E1C-86DFE3A0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EB60-0DA1-044F-8E9D-0C11425C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6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40E6-7F47-8440-8264-6440E9EA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41364-80CE-7C45-B0D0-70F1F088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26CAD-CA04-6545-9545-8FAA7C6E8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8D3FA6-EFCF-4E47-BEBD-1F1EEEBEF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F4D7C-FCB8-D249-ABA6-82C92679D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485689-F8FC-194E-B06D-FD0CD8E5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9F9-6022-6749-B6C2-383B961D101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788582-DA93-E046-864B-85989049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44699A-9314-F849-96EE-AFCCE8E1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EB60-0DA1-044F-8E9D-0C11425C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0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0B17-BB48-BA44-B0ED-A76BCE59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DAE15-5BF5-2B41-BD53-F3F7B5B2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9F9-6022-6749-B6C2-383B961D101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03F52-C76D-2D43-BC73-9C614218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815E4-B7BF-D24D-95F1-BC3D8542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EB60-0DA1-044F-8E9D-0C11425C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C096C8-0498-1B43-B113-E7ACBD4B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9F9-6022-6749-B6C2-383B961D101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798B1-7CA7-6840-8F1A-95B70CBF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C5BE6-8B99-7B47-B5C4-3D98B69F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EB60-0DA1-044F-8E9D-0C11425C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0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99E0-B58C-3F40-B75A-8572DC13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93491-3D44-B140-B234-136728028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D85E5-7590-7146-A952-41A31552B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6FEDD-6C9B-7F4C-BE60-9A0B0E1E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9F9-6022-6749-B6C2-383B961D101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DB582-1209-5044-86EF-DAAFC778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193B6-6D09-AC44-B0AA-81736711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EB60-0DA1-044F-8E9D-0C11425C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61FD-9C07-C340-99C2-C91BE1F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D8C374-202F-9649-A16A-514EB73C8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49B62-AECD-074B-8AA3-87256F629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F2A80-D024-254D-97A2-CD1B4BC2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59F9-6022-6749-B6C2-383B961D101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7A2ED-D54C-8F47-BEE6-B273BCE1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7EC0F-BD0C-0647-83B8-0099CAE1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EEB60-0DA1-044F-8E9D-0C11425C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8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7FE2D-9867-8F4F-BE58-3E248775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73AE0B-DB8B-354F-8D1C-AC051ED18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789AB-A3C4-CB44-AED0-EFE791213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59F9-6022-6749-B6C2-383B961D1016}" type="datetimeFigureOut">
              <a:rPr lang="en-US" smtClean="0"/>
              <a:t>5/22/20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82351-BC8A-9A47-8AEC-7A10D0D91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9F294-10AD-C74E-A2E6-D08336FDA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EEB60-0DA1-044F-8E9D-0C11425CE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0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publica.org/article/how-long-will-you-wait-at-the-emergency-ro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nuke.org/emergency-preparedness-at-koodankulam-a-big-li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idshub.net/image/778513/rear-adm-abel-visits-hurricane-sandy-pollution-unified-command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idshub.net/image/778513/rear-adm-abel-visits-hurricane-sandy-pollution-unified-command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idshub.net/image/778513/rear-adm-abel-visits-hurricane-sandy-pollution-unified-command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icpedia.org/handwriting/c/communication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icpedia.org/handwriting/c/communication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1/08/75-free-stock-images-3d-human-character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olcatteacher.blogspot.com/2012/06/we-need-education-victory-garden-iste12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olcatteacher.blogspot.com/2012/06/we-need-education-victory-garden-iste12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leppre/2503402996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leppre/2503402996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achinerysafety101.com/tag/e-stop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achinerysafety101.com/tag/e-stop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asicblogtips.com/real-discussion-board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508217@N08/6109612497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nowledge_transfer_blue.sv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nofaq.org/posts/2017/10/the-important-things-about-project-management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People_icon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nformation-info-message-embassy-1015298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cakins.com/2012/01/27/is-social-media-good-or-bad-for-society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langarhall.com/activism/good-pr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langarhall.com/activism/good-pr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e_departments_in_Maryland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here2there.ca/developing-lessons-learned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sinformation_related_to_the_2019%E2%80%9320_coronavirus_pandemic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sinformation_related_to_the_2019%E2%80%9320_coronavirus_pandemic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5/12/mobile-payroll-app-your-passkey-to-employee-empowerment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factory.org.au/natalie-herbstreit/2014/10/14/the-end/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leesafety.com/" TargetMode="External"/><Relationship Id="rId2" Type="http://schemas.openxmlformats.org/officeDocument/2006/relationships/hyperlink" Target="mailto:jon@tripleesafety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ashtags.org/how-to/etiquette-how-to/how-to-say-thank-you-to-your-social-media-fans" TargetMode="External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vethatmax.com/2013/09/disaster-preparation-for-special-need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nuke.org/emergency-preparedness-at-koodankulam-a-big-li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nuke.org/emergency-preparedness-at-koodankulam-a-big-li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D1A779E-0767-5A4E-B496-4D6811DA4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70" t="9091" r="2062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409B9-263A-7D47-9970-27B250E8F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Illinois Fire Inspectors Association (IFIA)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1B932-FA17-DF4B-B01D-1A6B04522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Emergency Action Planning </a:t>
            </a:r>
          </a:p>
          <a:p>
            <a:r>
              <a:rPr lang="en-US" sz="2000" dirty="0"/>
              <a:t>22 May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22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5BC4-C78D-8E46-9151-728A4FCA8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Emergency Action Plans (EAP)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AE99-E3B5-4F45-8FF1-93366D7B1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EAPs shall be developed by site/building representatives and presented for review by the local First Responders.  </a:t>
            </a:r>
          </a:p>
          <a:p>
            <a:endParaRPr lang="en-US" sz="2000" b="1" dirty="0"/>
          </a:p>
          <a:p>
            <a:r>
              <a:rPr lang="en-US" sz="2000" b="1" dirty="0"/>
              <a:t>First Responders shall be asked to be involved during the development  and shall provide a higher level of coordination in the event of an emergency.</a:t>
            </a:r>
          </a:p>
          <a:p>
            <a:endParaRPr lang="en-US" sz="2000" b="1" dirty="0"/>
          </a:p>
          <a:p>
            <a:r>
              <a:rPr lang="en-US" sz="2000" b="1" dirty="0"/>
              <a:t>EAPs shall be designed as an All-Hazards Plan approach.  The number and nature shall be defined as part of an assessment early in the process. </a:t>
            </a:r>
          </a:p>
        </p:txBody>
      </p:sp>
      <p:pic>
        <p:nvPicPr>
          <p:cNvPr id="5" name="Picture 4" descr="A picture containing sitting, table, refrigerator, white&#10;&#10;Description automatically generated">
            <a:extLst>
              <a:ext uri="{FF2B5EF4-FFF2-40B4-BE49-F238E27FC236}">
                <a16:creationId xmlns:a16="http://schemas.microsoft.com/office/drawing/2014/main" id="{0935DEBB-37A0-624E-8648-4500FC0B6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763" r="34815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BD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23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Review of Unified Command (UC)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Unified Command comprehension is a vital element of an EAP and shall outline how the site/building shall coordinate with multiple First Responders that may arrive on-site to support efforts. </a:t>
            </a:r>
          </a:p>
          <a:p>
            <a:endParaRPr lang="en-US" sz="2400" b="1" dirty="0"/>
          </a:p>
          <a:p>
            <a:r>
              <a:rPr lang="en-US" sz="2400" b="1" dirty="0"/>
              <a:t>Unified Command shall identify central, pre-determined representatives from the site/building that shall act as a liaison between the First Responders and the site. </a:t>
            </a:r>
          </a:p>
        </p:txBody>
      </p:sp>
      <p:pic>
        <p:nvPicPr>
          <p:cNvPr id="5" name="Picture 4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A49130C6-B789-844B-86F7-95AEC4673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557" r="19476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6D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42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Review of Unified Command (UC)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Enables all responsible agencies to manage an incident together by establishing a common set of incident objectives and strategies.</a:t>
            </a:r>
          </a:p>
          <a:p>
            <a:endParaRPr lang="en-US" sz="2400" b="1" dirty="0"/>
          </a:p>
          <a:p>
            <a:r>
              <a:rPr lang="en-US" sz="2400" b="1" dirty="0"/>
              <a:t>Allows Incident Commanders to make joint decisions by establishing a single command structure.</a:t>
            </a:r>
          </a:p>
          <a:p>
            <a:endParaRPr lang="en-US" sz="2400" b="1" dirty="0"/>
          </a:p>
          <a:p>
            <a:r>
              <a:rPr lang="en-US" sz="2400" b="1" dirty="0"/>
              <a:t>Maintains unity of command. Each employee only reports to one supervisor.</a:t>
            </a:r>
          </a:p>
          <a:p>
            <a:endParaRPr lang="en-US" sz="2400" b="1" dirty="0"/>
          </a:p>
        </p:txBody>
      </p:sp>
      <p:pic>
        <p:nvPicPr>
          <p:cNvPr id="5" name="Picture 4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A75FE6E2-6464-BA44-A391-A61F26488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557" r="19476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6D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42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Review of Unified Command (UC)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b="1"/>
              <a:t>Span of Control shall be reviewed and integrated into the EAPs to identify how control shall be maintained over an extended period.</a:t>
            </a:r>
          </a:p>
          <a:p>
            <a:endParaRPr lang="en-US" sz="2000" b="1"/>
          </a:p>
          <a:p>
            <a:r>
              <a:rPr lang="en-US" sz="2000" b="1"/>
              <a:t>Span of control considerations are influenced by the:</a:t>
            </a:r>
          </a:p>
          <a:p>
            <a:pPr lvl="1"/>
            <a:endParaRPr lang="en-US" sz="2000" b="1"/>
          </a:p>
          <a:p>
            <a:pPr lvl="1"/>
            <a:r>
              <a:rPr lang="en-US" sz="2000" b="1"/>
              <a:t>Type of incident.</a:t>
            </a:r>
          </a:p>
          <a:p>
            <a:pPr lvl="1"/>
            <a:r>
              <a:rPr lang="en-US" sz="2000" b="1"/>
              <a:t>Nature of the task.</a:t>
            </a:r>
          </a:p>
          <a:p>
            <a:pPr lvl="1"/>
            <a:r>
              <a:rPr lang="en-US" sz="2000" b="1"/>
              <a:t>Hazards and safety factors.</a:t>
            </a:r>
          </a:p>
          <a:p>
            <a:pPr lvl="1"/>
            <a:r>
              <a:rPr lang="en-US" sz="2000" b="1"/>
              <a:t>Distances between personnel and resources.</a:t>
            </a:r>
          </a:p>
          <a:p>
            <a:endParaRPr lang="en-US" sz="2000" b="1"/>
          </a:p>
        </p:txBody>
      </p:sp>
      <p:pic>
        <p:nvPicPr>
          <p:cNvPr id="5" name="Picture 4" descr="A group of people sitting at a table in a room&#10;&#10;Description automatically generated">
            <a:extLst>
              <a:ext uri="{FF2B5EF4-FFF2-40B4-BE49-F238E27FC236}">
                <a16:creationId xmlns:a16="http://schemas.microsoft.com/office/drawing/2014/main" id="{81F063CC-BEE6-9745-8EDF-98037459C8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557" r="19476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6D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39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4" name="Picture 33" descr="A large orange truck&#10;&#10;Description automatically generated">
            <a:extLst>
              <a:ext uri="{FF2B5EF4-FFF2-40B4-BE49-F238E27FC236}">
                <a16:creationId xmlns:a16="http://schemas.microsoft.com/office/drawing/2014/main" id="{73D5D469-727F-4DF2-87F9-0ED4851870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1" r="23448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490" y="407987"/>
            <a:ext cx="648504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Initial Response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490" y="1868487"/>
            <a:ext cx="6485042" cy="435133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Upon Report of an Emergency…</a:t>
            </a:r>
          </a:p>
          <a:p>
            <a:endParaRPr lang="en-US" sz="2400" b="1" dirty="0"/>
          </a:p>
          <a:p>
            <a:pPr lvl="1"/>
            <a:r>
              <a:rPr lang="en-US" b="1" dirty="0"/>
              <a:t>Quick and Accurate Reporting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Confirmation of Threat/Emergency.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Review Information.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Notify First Responders.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Coordinate Initial Response Steps.</a:t>
            </a:r>
          </a:p>
        </p:txBody>
      </p:sp>
    </p:spTree>
    <p:extLst>
      <p:ext uri="{BB962C8B-B14F-4D97-AF65-F5344CB8AC3E}">
        <p14:creationId xmlns:p14="http://schemas.microsoft.com/office/powerpoint/2010/main" val="3494979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E44699-B9D0-4FBE-8FF4-B7474364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89" r="29285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3490" y="1844423"/>
            <a:ext cx="7006590" cy="4351338"/>
          </a:xfrm>
        </p:spPr>
        <p:txBody>
          <a:bodyPr>
            <a:noAutofit/>
          </a:bodyPr>
          <a:lstStyle/>
          <a:p>
            <a:r>
              <a:rPr lang="en-US" sz="2400" b="1" dirty="0"/>
              <a:t>Upon Arrival of First Responders…</a:t>
            </a:r>
          </a:p>
          <a:p>
            <a:endParaRPr lang="en-US" sz="2400" b="1" dirty="0"/>
          </a:p>
          <a:p>
            <a:pPr lvl="1"/>
            <a:r>
              <a:rPr lang="en-US" b="1" dirty="0"/>
              <a:t>Plan for arrival of First Responders.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Secure Access to Site.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Provide Status Briefing.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Make Critical Staff Available.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Transfer Command.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4D079A3-9A09-A645-8734-FD9C47BF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3490" y="407987"/>
            <a:ext cx="648504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Initial Response Efforts</a:t>
            </a:r>
          </a:p>
        </p:txBody>
      </p:sp>
    </p:spTree>
    <p:extLst>
      <p:ext uri="{BB962C8B-B14F-4D97-AF65-F5344CB8AC3E}">
        <p14:creationId xmlns:p14="http://schemas.microsoft.com/office/powerpoint/2010/main" val="1450560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Communications with First Responders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For Site Management Teams…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Identify Primary Responder.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Coordinate secondary notifications.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Accurate Information to Dispatch.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Identify Site Access Issues.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Remain in Communication.</a:t>
            </a:r>
          </a:p>
        </p:txBody>
      </p:sp>
      <p:pic>
        <p:nvPicPr>
          <p:cNvPr id="5" name="Picture 4" descr="A close up of a persons hand&#10;&#10;Description automatically generated">
            <a:extLst>
              <a:ext uri="{FF2B5EF4-FFF2-40B4-BE49-F238E27FC236}">
                <a16:creationId xmlns:a16="http://schemas.microsoft.com/office/drawing/2014/main" id="{88919743-EE37-CC49-8466-48DBD12B0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840" r="2204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D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Communications with First Responders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When Notified, First Responders…</a:t>
            </a:r>
          </a:p>
          <a:p>
            <a:endParaRPr lang="en-US" sz="2000" b="1" dirty="0"/>
          </a:p>
          <a:p>
            <a:pPr lvl="1"/>
            <a:r>
              <a:rPr lang="en-US" sz="2000" b="1" dirty="0"/>
              <a:t>Will respond with needed support.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Don’t want your opinions.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Will assume command.</a:t>
            </a:r>
          </a:p>
          <a:p>
            <a:pPr lvl="1"/>
            <a:endParaRPr lang="en-US" sz="2000" b="1" dirty="0"/>
          </a:p>
          <a:p>
            <a:pPr lvl="1"/>
            <a:r>
              <a:rPr lang="en-US" sz="2000" b="1" dirty="0"/>
              <a:t>Will direct all activities.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5" name="Picture 4" descr="A close up of a persons hand&#10;&#10;Description automatically generated">
            <a:extLst>
              <a:ext uri="{FF2B5EF4-FFF2-40B4-BE49-F238E27FC236}">
                <a16:creationId xmlns:a16="http://schemas.microsoft.com/office/drawing/2014/main" id="{91F05703-45D7-EB44-8C87-910644035B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840" r="2204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D5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25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634181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Transfer of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en-US" sz="1700" b="1" dirty="0"/>
              <a:t>When Transferring of Command…</a:t>
            </a:r>
          </a:p>
          <a:p>
            <a:endParaRPr lang="en-US" sz="1700" b="1" dirty="0"/>
          </a:p>
          <a:p>
            <a:pPr lvl="1"/>
            <a:r>
              <a:rPr lang="en-US" sz="1700" b="1" dirty="0"/>
              <a:t>Provide a briefing on the status of response efforts.</a:t>
            </a:r>
          </a:p>
          <a:p>
            <a:pPr lvl="1"/>
            <a:endParaRPr lang="en-US" sz="1700" b="1" dirty="0"/>
          </a:p>
          <a:p>
            <a:pPr lvl="1"/>
            <a:r>
              <a:rPr lang="en-US" sz="1700" b="1" dirty="0"/>
              <a:t>Provide information critical to the building/operations.</a:t>
            </a:r>
          </a:p>
          <a:p>
            <a:pPr lvl="1"/>
            <a:endParaRPr lang="en-US" sz="1700" b="1" dirty="0"/>
          </a:p>
          <a:p>
            <a:pPr lvl="1"/>
            <a:r>
              <a:rPr lang="en-US" sz="1700" b="1" dirty="0"/>
              <a:t>Provide any occupant information that may be needed.</a:t>
            </a:r>
          </a:p>
          <a:p>
            <a:pPr lvl="1"/>
            <a:endParaRPr lang="en-US" sz="1700" b="1" dirty="0"/>
          </a:p>
          <a:p>
            <a:pPr lvl="1"/>
            <a:r>
              <a:rPr lang="en-US" sz="1700" b="1" dirty="0"/>
              <a:t>Provide a single point of contact.</a:t>
            </a:r>
          </a:p>
          <a:p>
            <a:endParaRPr lang="en-US" sz="1700" b="1" dirty="0"/>
          </a:p>
          <a:p>
            <a:r>
              <a:rPr lang="en-US" sz="1700" b="1" dirty="0"/>
              <a:t>Transfer of Command requires quick and accurate information to allow the First Responders the ability to quickly understand the situation and potential issues/concerns they need to address.</a:t>
            </a:r>
          </a:p>
        </p:txBody>
      </p:sp>
      <p:pic>
        <p:nvPicPr>
          <p:cNvPr id="5" name="Picture 4" descr="A picture containing holding&#10;&#10;Description automatically generated">
            <a:extLst>
              <a:ext uri="{FF2B5EF4-FFF2-40B4-BE49-F238E27FC236}">
                <a16:creationId xmlns:a16="http://schemas.microsoft.com/office/drawing/2014/main" id="{619F1926-013D-0B4F-A5F8-2FE9E593A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824" r="339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61A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2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Coordination and Support of UC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E9D3D8-BA37-43CC-931F-97AFF152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The UC shall be controlled by the First Responders and the site shall support them.</a:t>
            </a:r>
          </a:p>
          <a:p>
            <a:endParaRPr lang="en-US" sz="2000" b="1" dirty="0"/>
          </a:p>
          <a:p>
            <a:r>
              <a:rPr lang="en-US" sz="2000" b="1" dirty="0"/>
              <a:t>The UC shall determine what actions need to be taken by whom, when and why.</a:t>
            </a:r>
          </a:p>
          <a:p>
            <a:endParaRPr lang="en-US" sz="2000" b="1" dirty="0"/>
          </a:p>
          <a:p>
            <a:r>
              <a:rPr lang="en-US" sz="2000" b="1" dirty="0"/>
              <a:t>The UC shall be responsible for the overall response a and the site is responsible for providing the needed support requested to coordinate response efforts.</a:t>
            </a:r>
          </a:p>
          <a:p>
            <a:endParaRPr lang="en-US" sz="2000" b="1" dirty="0"/>
          </a:p>
          <a:p>
            <a:r>
              <a:rPr lang="en-US" sz="2000" b="1" dirty="0"/>
              <a:t>Without support from the site, the UC may face challenges in coordinating response efforts.  </a:t>
            </a:r>
          </a:p>
        </p:txBody>
      </p:sp>
      <p:pic>
        <p:nvPicPr>
          <p:cNvPr id="5" name="Content Placeholder 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0B466117-4413-DB46-84C1-37A5E6D50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902" r="2540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CA2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43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AB885C-9EE3-7B4B-8996-066DABD0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589" y="624835"/>
            <a:ext cx="4977976" cy="671515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>
                <a:solidFill>
                  <a:srgbClr val="006838"/>
                </a:solidFill>
              </a:rPr>
              <a:t>Introduction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63CCF2-642B-FE48-A466-49674B28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336" r="1618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59" name="Group 47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60" name="Freeform: Shape 48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: Shape 49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: Shape 50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52" name="Freeform: Shape 51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00C2E-59EE-2547-8D9F-633B32CD1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787" y="1577340"/>
            <a:ext cx="5741580" cy="490347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Jon M. Evenson—Owner, TRIPLE E SAFETY GROUP</a:t>
            </a:r>
          </a:p>
          <a:p>
            <a:endParaRPr lang="en-US" sz="1600" b="1" dirty="0"/>
          </a:p>
          <a:p>
            <a:r>
              <a:rPr lang="en-US" sz="1600" b="1" dirty="0"/>
              <a:t>Emergency Management Consultant </a:t>
            </a:r>
          </a:p>
          <a:p>
            <a:endParaRPr lang="en-US" sz="1600" b="1" dirty="0"/>
          </a:p>
          <a:p>
            <a:r>
              <a:rPr lang="en-US" sz="1600" b="1" dirty="0"/>
              <a:t>Former Director of Emergency Management</a:t>
            </a:r>
          </a:p>
          <a:p>
            <a:pPr lvl="1"/>
            <a:endParaRPr lang="en-US" sz="1600" b="1" dirty="0"/>
          </a:p>
          <a:p>
            <a:pPr lvl="1"/>
            <a:r>
              <a:rPr lang="en-US" sz="1600" b="1" dirty="0"/>
              <a:t>Rolf Jensen &amp; Associates</a:t>
            </a:r>
          </a:p>
          <a:p>
            <a:endParaRPr lang="en-US" sz="1600" b="1" dirty="0"/>
          </a:p>
          <a:p>
            <a:r>
              <a:rPr lang="en-US" sz="1600" b="1" dirty="0"/>
              <a:t>Former Technical Committee Member:</a:t>
            </a:r>
          </a:p>
          <a:p>
            <a:pPr lvl="1"/>
            <a:endParaRPr lang="en-US" sz="1600" b="1" dirty="0"/>
          </a:p>
          <a:p>
            <a:pPr lvl="1"/>
            <a:r>
              <a:rPr lang="en-US" sz="1600" b="1" dirty="0"/>
              <a:t>NFPA 1620—Pre-Incident Planning</a:t>
            </a:r>
          </a:p>
          <a:p>
            <a:pPr lvl="1"/>
            <a:r>
              <a:rPr lang="en-US" sz="1600" b="1" dirty="0"/>
              <a:t>NFPA 72—Fire Alarm and Signaling Code</a:t>
            </a:r>
          </a:p>
          <a:p>
            <a:endParaRPr lang="en-US" sz="1600" b="1" dirty="0"/>
          </a:p>
          <a:p>
            <a:r>
              <a:rPr lang="en-US" sz="1600" b="1" dirty="0"/>
              <a:t>Responsible for EAPs for various high-profile projects </a:t>
            </a:r>
          </a:p>
        </p:txBody>
      </p:sp>
    </p:spTree>
    <p:extLst>
      <p:ext uri="{BB962C8B-B14F-4D97-AF65-F5344CB8AC3E}">
        <p14:creationId xmlns:p14="http://schemas.microsoft.com/office/powerpoint/2010/main" val="2742920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Coordination and Support of UC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E9D3D8-BA37-43CC-931F-97AFF152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The UC may request a specific location to establish their Incident Command Post. </a:t>
            </a:r>
          </a:p>
          <a:p>
            <a:endParaRPr lang="en-US" sz="2000" b="1" dirty="0"/>
          </a:p>
          <a:p>
            <a:r>
              <a:rPr lang="en-US" sz="2000" b="1" dirty="0"/>
              <a:t>Site management shall coordinate UC requests for Incident Command Post support based on the nature and severity of the emergency.</a:t>
            </a:r>
          </a:p>
          <a:p>
            <a:endParaRPr lang="en-US" sz="2000" b="1" dirty="0"/>
          </a:p>
          <a:p>
            <a:r>
              <a:rPr lang="en-US" sz="2000" b="1" dirty="0"/>
              <a:t>Site management shall provide the UC with access to critical security and life safety information and systems to support response efforts.</a:t>
            </a:r>
          </a:p>
        </p:txBody>
      </p:sp>
      <p:pic>
        <p:nvPicPr>
          <p:cNvPr id="5" name="Content Placeholder 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0B466117-4413-DB46-84C1-37A5E6D50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902" r="2540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CA2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1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All Clear/Resumption </a:t>
            </a:r>
            <a:br>
              <a:rPr lang="en-US" sz="4100" dirty="0"/>
            </a:br>
            <a:r>
              <a:rPr lang="en-US" sz="4100" dirty="0"/>
              <a:t>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All Clears defined when the EAP can be deactivated and the Business Continuity Plan can be activated.</a:t>
            </a:r>
          </a:p>
          <a:p>
            <a:endParaRPr lang="en-US" sz="2000" b="1" dirty="0"/>
          </a:p>
          <a:p>
            <a:r>
              <a:rPr lang="en-US" sz="2000" b="1" dirty="0"/>
              <a:t>All Clears shall be coordinated by the Incident Commander.</a:t>
            </a:r>
          </a:p>
          <a:p>
            <a:endParaRPr lang="en-US" sz="2000" b="1" dirty="0"/>
          </a:p>
          <a:p>
            <a:r>
              <a:rPr lang="en-US" sz="2000" b="1" dirty="0"/>
              <a:t>All Clears shall be communicated to the Liaison Officer and then to the site/building occupants.</a:t>
            </a:r>
          </a:p>
          <a:p>
            <a:endParaRPr lang="en-US" sz="2000" b="1" dirty="0"/>
          </a:p>
          <a:p>
            <a:r>
              <a:rPr lang="en-US" sz="2000" b="1" dirty="0"/>
              <a:t>EAP shall remain active until the All Clear is provided and confirmed.</a:t>
            </a:r>
          </a:p>
        </p:txBody>
      </p:sp>
      <p:pic>
        <p:nvPicPr>
          <p:cNvPr id="5" name="Picture 4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E5964701-5F68-7849-83AD-B00FF2047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475" r="2119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AB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388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All Clear/Resumption </a:t>
            </a:r>
            <a:br>
              <a:rPr lang="en-US" sz="4100" dirty="0"/>
            </a:br>
            <a:r>
              <a:rPr lang="en-US" sz="4100" dirty="0"/>
              <a:t>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Resumption of Operations can only be started when the First Responders, Site Management and other key stakeholders agree that the site is safe to resume operations.</a:t>
            </a:r>
          </a:p>
          <a:p>
            <a:endParaRPr lang="en-US" sz="2000" b="1" dirty="0"/>
          </a:p>
          <a:p>
            <a:r>
              <a:rPr lang="en-US" sz="2000" b="1" dirty="0"/>
              <a:t>The EAP shall review potential issues/concerns related to delayed resumption of operations.</a:t>
            </a:r>
          </a:p>
          <a:p>
            <a:endParaRPr lang="en-US" sz="2000" b="1" dirty="0"/>
          </a:p>
          <a:p>
            <a:r>
              <a:rPr lang="en-US" sz="2000" b="1" dirty="0"/>
              <a:t>The EAP shall coordinate with the BCP to identify potential alternate working arrangements as needed.  </a:t>
            </a:r>
          </a:p>
        </p:txBody>
      </p:sp>
      <p:pic>
        <p:nvPicPr>
          <p:cNvPr id="5" name="Picture 4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E5964701-5F68-7849-83AD-B00FF2047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475" r="2119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ABF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045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indoor, table, cup, sitting&#10;&#10;Description automatically generated">
            <a:extLst>
              <a:ext uri="{FF2B5EF4-FFF2-40B4-BE49-F238E27FC236}">
                <a16:creationId xmlns:a16="http://schemas.microsoft.com/office/drawing/2014/main" id="{12EEC9EC-80DF-034C-88C0-C73688375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71" t="9091" r="1004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E6582-1130-D645-8ACC-F7D7381D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Response </a:t>
            </a:r>
            <a:br>
              <a:rPr lang="en-US" sz="4800" dirty="0"/>
            </a:br>
            <a:r>
              <a:rPr lang="en-US" sz="4800" dirty="0"/>
              <a:t>Challenges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993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2B3F-E3D5-994D-9AC0-DA6AF7210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Response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1EDC8-5E56-D041-9C77-D29B13A24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900" b="1" dirty="0"/>
              <a:t>Before, during and after an emergency, various challenges could have an adverse affect on response efforts.  </a:t>
            </a:r>
          </a:p>
          <a:p>
            <a:endParaRPr lang="en-US" sz="1900" b="1" dirty="0"/>
          </a:p>
          <a:p>
            <a:r>
              <a:rPr lang="en-US" sz="1900" b="1" dirty="0"/>
              <a:t>During the EAP development, challenges shall be identified and attempted to be addressed in the EAP protocols.</a:t>
            </a:r>
          </a:p>
          <a:p>
            <a:endParaRPr lang="en-US" sz="1900" b="1" dirty="0"/>
          </a:p>
          <a:p>
            <a:r>
              <a:rPr lang="en-US" sz="1900" b="1" dirty="0"/>
              <a:t>During meetings with First Responders, face-to-face meetings help build relationships, familiarize responders to the site and allows for the process of putting a face to a name.</a:t>
            </a:r>
          </a:p>
        </p:txBody>
      </p:sp>
      <p:pic>
        <p:nvPicPr>
          <p:cNvPr id="4" name="Content Placeholder 6" descr="A picture containing indoor, table, cup, sitting&#10;&#10;Description automatically generated">
            <a:extLst>
              <a:ext uri="{FF2B5EF4-FFF2-40B4-BE49-F238E27FC236}">
                <a16:creationId xmlns:a16="http://schemas.microsoft.com/office/drawing/2014/main" id="{9C4F79B1-C836-0449-94E8-ADC7EDC1D7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393" r="1491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7D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530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/>
              <a:t>Challenges: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05990" cy="3785419"/>
          </a:xfrm>
        </p:spPr>
        <p:txBody>
          <a:bodyPr>
            <a:noAutofit/>
          </a:bodyPr>
          <a:lstStyle/>
          <a:p>
            <a:r>
              <a:rPr lang="en-US" sz="1800" b="1" dirty="0"/>
              <a:t>Challenges with different systems and equipment.</a:t>
            </a:r>
          </a:p>
          <a:p>
            <a:pPr lvl="1"/>
            <a:endParaRPr lang="en-US" sz="1800" b="1" dirty="0"/>
          </a:p>
          <a:p>
            <a:r>
              <a:rPr lang="en-US" sz="1800" b="1" dirty="0"/>
              <a:t>Challenges with different languages. </a:t>
            </a:r>
          </a:p>
          <a:p>
            <a:endParaRPr lang="en-US" sz="1800" b="1" dirty="0"/>
          </a:p>
          <a:p>
            <a:r>
              <a:rPr lang="en-US" sz="1800" b="1" dirty="0"/>
              <a:t>How do we communicate with hearing/visually-impaired.</a:t>
            </a:r>
          </a:p>
          <a:p>
            <a:endParaRPr lang="en-US" sz="1800" b="1" dirty="0"/>
          </a:p>
          <a:p>
            <a:r>
              <a:rPr lang="en-US" sz="1800" b="1" dirty="0"/>
              <a:t>What information is shared with whom.</a:t>
            </a:r>
          </a:p>
          <a:p>
            <a:endParaRPr lang="en-US" sz="1800" b="1" dirty="0"/>
          </a:p>
          <a:p>
            <a:r>
              <a:rPr lang="en-US" sz="1800" b="1" dirty="0"/>
              <a:t>Who determines what information to provide.</a:t>
            </a:r>
          </a:p>
          <a:p>
            <a:endParaRPr lang="en-US" sz="1800" b="1" dirty="0"/>
          </a:p>
          <a:p>
            <a:r>
              <a:rPr lang="en-US" sz="1800" b="1" dirty="0"/>
              <a:t>What mechanism are used for communications.</a:t>
            </a:r>
          </a:p>
        </p:txBody>
      </p:sp>
      <p:pic>
        <p:nvPicPr>
          <p:cNvPr id="5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BB8E9865-AB09-DD4F-801B-33ED0403A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753" r="25748" b="-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3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589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Challenges: </a:t>
            </a:r>
            <a:br>
              <a:rPr lang="en-US" sz="4100" dirty="0"/>
            </a:br>
            <a:r>
              <a:rPr lang="en-US" sz="4100" dirty="0"/>
              <a:t>Directions and Briefings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81927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Where are briefings held and timing.</a:t>
            </a:r>
          </a:p>
          <a:p>
            <a:endParaRPr lang="en-US" sz="2000" b="1" dirty="0"/>
          </a:p>
          <a:p>
            <a:r>
              <a:rPr lang="en-US" sz="2000" b="1" dirty="0"/>
              <a:t>Who leads the briefings and directions.</a:t>
            </a:r>
          </a:p>
          <a:p>
            <a:endParaRPr lang="en-US" sz="2000" b="1" dirty="0"/>
          </a:p>
          <a:p>
            <a:r>
              <a:rPr lang="en-US" sz="2000" b="1" dirty="0"/>
              <a:t>What information is shared during briefings.</a:t>
            </a:r>
          </a:p>
          <a:p>
            <a:endParaRPr lang="en-US" sz="2000" b="1" dirty="0"/>
          </a:p>
          <a:p>
            <a:r>
              <a:rPr lang="en-US" sz="2000" b="1" dirty="0"/>
              <a:t>How are media outlets managed during briefings.</a:t>
            </a:r>
          </a:p>
          <a:p>
            <a:endParaRPr lang="en-US" sz="2000" b="1" dirty="0"/>
          </a:p>
          <a:p>
            <a:r>
              <a:rPr lang="en-US" sz="2000" b="1" dirty="0"/>
              <a:t>How are response directions coordinated with sites.</a:t>
            </a:r>
          </a:p>
        </p:txBody>
      </p:sp>
      <p:pic>
        <p:nvPicPr>
          <p:cNvPr id="5" name="Picture 4" descr="A dining room table&#10;&#10;Description automatically generated">
            <a:extLst>
              <a:ext uri="{FF2B5EF4-FFF2-40B4-BE49-F238E27FC236}">
                <a16:creationId xmlns:a16="http://schemas.microsoft.com/office/drawing/2014/main" id="{F06FE0EE-9499-6A4A-8A32-FD7CBB43B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459" r="2342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C88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01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Challenges: </a:t>
            </a:r>
            <a:br>
              <a:rPr lang="en-US" sz="4100" dirty="0"/>
            </a:br>
            <a:r>
              <a:rPr lang="en-US" sz="4100" dirty="0"/>
              <a:t>Transfer of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Who coordinates the transfer of command.</a:t>
            </a:r>
          </a:p>
          <a:p>
            <a:endParaRPr lang="en-US" sz="2000" b="1" dirty="0"/>
          </a:p>
          <a:p>
            <a:r>
              <a:rPr lang="en-US" sz="2000" b="1" dirty="0"/>
              <a:t>What is needed to transfer command.</a:t>
            </a:r>
          </a:p>
          <a:p>
            <a:endParaRPr lang="en-US" sz="2000" b="1" dirty="0"/>
          </a:p>
          <a:p>
            <a:r>
              <a:rPr lang="en-US" sz="2000" b="1" dirty="0"/>
              <a:t>Who determines when to transfer command.</a:t>
            </a:r>
          </a:p>
          <a:p>
            <a:endParaRPr lang="en-US" sz="2000" b="1" dirty="0"/>
          </a:p>
          <a:p>
            <a:r>
              <a:rPr lang="en-US" sz="2000" b="1" dirty="0"/>
              <a:t>Where is transfer of command conducted.</a:t>
            </a:r>
          </a:p>
          <a:p>
            <a:endParaRPr lang="en-US" sz="2000" b="1" dirty="0"/>
          </a:p>
          <a:p>
            <a:r>
              <a:rPr lang="en-US" sz="2000" b="1" dirty="0"/>
              <a:t>After the transfer, how are activities coordinated. </a:t>
            </a:r>
          </a:p>
        </p:txBody>
      </p:sp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D3193975-1BD6-DB40-8D8B-55945BC20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958" r="2399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2A3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279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Challenges: Management of Response Efforts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394AF4-ACD0-435E-A860-379281BE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18022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What step have been taken prior to arrival. </a:t>
            </a:r>
          </a:p>
          <a:p>
            <a:endParaRPr lang="en-US" sz="2000" b="1" dirty="0"/>
          </a:p>
          <a:p>
            <a:r>
              <a:rPr lang="en-US" sz="2000" b="1" dirty="0"/>
              <a:t>Why have specific steps been taken.</a:t>
            </a:r>
          </a:p>
          <a:p>
            <a:endParaRPr lang="en-US" sz="2000" b="1" dirty="0"/>
          </a:p>
          <a:p>
            <a:r>
              <a:rPr lang="en-US" sz="2000" b="1" dirty="0"/>
              <a:t>How are response efforts managed throughout site.</a:t>
            </a:r>
          </a:p>
          <a:p>
            <a:endParaRPr lang="en-US" sz="2000" b="1" dirty="0"/>
          </a:p>
          <a:p>
            <a:r>
              <a:rPr lang="en-US" sz="2000" b="1" dirty="0"/>
              <a:t>How are response efforts communicated.</a:t>
            </a:r>
          </a:p>
          <a:p>
            <a:endParaRPr lang="en-US" sz="2000" b="1" dirty="0"/>
          </a:p>
          <a:p>
            <a:r>
              <a:rPr lang="en-US" sz="2000" b="1" dirty="0"/>
              <a:t>Who is providing directions to staff and management.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6E22A201-0F32-B742-BF41-646F316580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5040" r="269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4DE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05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Challenges: Coordination of Affected Occupants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394AF4-ACD0-435E-A860-379281BED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/>
          </a:bodyPr>
          <a:lstStyle/>
          <a:p>
            <a:r>
              <a:rPr lang="en-US" sz="2000" b="1" dirty="0"/>
              <a:t>What information is provided to occupants.</a:t>
            </a:r>
          </a:p>
          <a:p>
            <a:endParaRPr lang="en-US" sz="2000" b="1" dirty="0"/>
          </a:p>
          <a:p>
            <a:r>
              <a:rPr lang="en-US" sz="2000" b="1" dirty="0"/>
              <a:t>How do we coordinate special assistance occupants.</a:t>
            </a:r>
          </a:p>
          <a:p>
            <a:endParaRPr lang="en-US" sz="2000" b="1" dirty="0"/>
          </a:p>
          <a:p>
            <a:r>
              <a:rPr lang="en-US" sz="2000" b="1" dirty="0"/>
              <a:t>How do we account for various types of occupants.</a:t>
            </a:r>
          </a:p>
          <a:p>
            <a:endParaRPr lang="en-US" sz="2000" b="1" dirty="0"/>
          </a:p>
          <a:p>
            <a:r>
              <a:rPr lang="en-US" sz="2000" b="1" dirty="0"/>
              <a:t>Where will we direct occupants to upon exiting.</a:t>
            </a:r>
          </a:p>
          <a:p>
            <a:endParaRPr lang="en-US" sz="2000" b="1" dirty="0"/>
          </a:p>
          <a:p>
            <a:r>
              <a:rPr lang="en-US" sz="2000" b="1" dirty="0"/>
              <a:t>How do we coordinate post-emergency activities.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C0C2370-3337-F040-AEFC-FEC8AC009D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949" r="1645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8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0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DC9D7C-00E0-304C-8E20-66A78CCFD8AA}"/>
              </a:ext>
            </a:extLst>
          </p:cNvPr>
          <p:cNvSpPr/>
          <p:nvPr/>
        </p:nvSpPr>
        <p:spPr>
          <a:xfrm>
            <a:off x="4270549" y="3657600"/>
            <a:ext cx="7465925" cy="2878666"/>
          </a:xfrm>
          <a:prstGeom prst="rect">
            <a:avLst/>
          </a:prstGeom>
          <a:solidFill>
            <a:srgbClr val="0068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05CAA20-AD98-7A4E-801F-EC10AD188BB9}"/>
              </a:ext>
            </a:extLst>
          </p:cNvPr>
          <p:cNvSpPr txBox="1">
            <a:spLocks/>
          </p:cNvSpPr>
          <p:nvPr/>
        </p:nvSpPr>
        <p:spPr>
          <a:xfrm>
            <a:off x="4270549" y="4264842"/>
            <a:ext cx="7465925" cy="151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EXPERIENCE</a:t>
            </a:r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8BE7B61A-D29B-1E45-877B-84BFD8668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r="8770" b="8194"/>
          <a:stretch/>
        </p:blipFill>
        <p:spPr>
          <a:xfrm>
            <a:off x="317635" y="3509433"/>
            <a:ext cx="3795491" cy="302683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B34CA48-C29A-5C43-B0D2-BB11A9A8D6AC}"/>
              </a:ext>
            </a:extLst>
          </p:cNvPr>
          <p:cNvGrpSpPr/>
          <p:nvPr/>
        </p:nvGrpSpPr>
        <p:grpSpPr>
          <a:xfrm>
            <a:off x="455526" y="380198"/>
            <a:ext cx="11280948" cy="2747258"/>
            <a:chOff x="455526" y="317676"/>
            <a:chExt cx="11280948" cy="27472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30052D-ED1F-184D-86F2-A01A5F195FD1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35" b="1"/>
            <a:stretch/>
          </p:blipFill>
          <p:spPr>
            <a:xfrm>
              <a:off x="8078874" y="317676"/>
              <a:ext cx="3657600" cy="2743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E97CFE-49AC-D346-A20B-0CAB7FB11BC7}"/>
                </a:ext>
              </a:extLst>
            </p:cNvPr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0" r="964" b="4"/>
            <a:stretch/>
          </p:blipFill>
          <p:spPr>
            <a:xfrm>
              <a:off x="4270549" y="321734"/>
              <a:ext cx="3657600" cy="2743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D4C7E3-2AD7-D24E-BE8B-D88D58EAAD2F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1"/>
            <a:stretch/>
          </p:blipFill>
          <p:spPr>
            <a:xfrm>
              <a:off x="455526" y="317676"/>
              <a:ext cx="3657600" cy="2743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4090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Challenges: </a:t>
            </a:r>
            <a:br>
              <a:rPr lang="en-US" sz="4100" dirty="0"/>
            </a:br>
            <a:r>
              <a:rPr lang="en-US" sz="4100" dirty="0"/>
              <a:t>Information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7054116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Coordinate information flow as the event unfolds. </a:t>
            </a:r>
          </a:p>
          <a:p>
            <a:endParaRPr lang="en-US" sz="2000" b="1" dirty="0"/>
          </a:p>
          <a:p>
            <a:r>
              <a:rPr lang="en-US" sz="2000" b="1" dirty="0"/>
              <a:t>Multiple points of information based on emergency.</a:t>
            </a:r>
          </a:p>
          <a:p>
            <a:endParaRPr lang="en-US" sz="2000" b="1" dirty="0"/>
          </a:p>
          <a:p>
            <a:r>
              <a:rPr lang="en-US" sz="2000" b="1" dirty="0"/>
              <a:t>Points of contact for various stakeholders.</a:t>
            </a:r>
          </a:p>
          <a:p>
            <a:endParaRPr lang="en-US" sz="2000" b="1" dirty="0"/>
          </a:p>
          <a:p>
            <a:r>
              <a:rPr lang="en-US" sz="2000" b="1" dirty="0"/>
              <a:t>Identify primary method of communication.</a:t>
            </a:r>
          </a:p>
          <a:p>
            <a:endParaRPr lang="en-US" sz="2000" b="1" dirty="0"/>
          </a:p>
          <a:p>
            <a:r>
              <a:rPr lang="en-US" sz="2000" b="1" dirty="0"/>
              <a:t>Accuracy checking information being distributed.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CA2D20DD-61B3-524E-AB57-5D45A5ACEB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276" r="1313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8F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508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dirty="0"/>
              <a:t>Challenges: Social Media and Public Relations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C976039-F84E-4576-BE4E-0DD25ACE1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Social Media has added an extra element of stress before, during and after an emergency.</a:t>
            </a:r>
          </a:p>
          <a:p>
            <a:endParaRPr lang="en-US" sz="2400" b="1" dirty="0"/>
          </a:p>
          <a:p>
            <a:r>
              <a:rPr lang="en-US" sz="2400" b="1" dirty="0"/>
              <a:t>Social Media can misrepresent information concerning the emergency and/or response efforts.</a:t>
            </a:r>
          </a:p>
          <a:p>
            <a:endParaRPr lang="en-US" sz="2400" b="1" dirty="0"/>
          </a:p>
          <a:p>
            <a:r>
              <a:rPr lang="en-US" sz="2400" b="1" dirty="0"/>
              <a:t>Social Media protocols shall be developed to minimize the potential negative impacts of social media on response efforts and brand reputation.</a:t>
            </a:r>
          </a:p>
          <a:p>
            <a:endParaRPr lang="en-US" sz="2400" dirty="0"/>
          </a:p>
        </p:txBody>
      </p:sp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61DB6D67-CBF2-374E-994A-A1586923D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62" r="934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B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223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8208-FF8F-BB4E-B1C3-A799690C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Challenges: Social Media and Public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37DC-F32C-1842-B5CF-426D60FB5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Social Media is not only critical to control mis-information, but is critical to communicating with our staff, vendors, clients, etc.</a:t>
            </a:r>
          </a:p>
          <a:p>
            <a:endParaRPr lang="en-US" sz="2400" b="1" dirty="0"/>
          </a:p>
          <a:p>
            <a:r>
              <a:rPr lang="en-US" sz="2400" b="1" dirty="0"/>
              <a:t>Proactive social media statements can reduce the negative impact on the organization.</a:t>
            </a:r>
          </a:p>
          <a:p>
            <a:endParaRPr lang="en-US" sz="2400" b="1" dirty="0"/>
          </a:p>
          <a:p>
            <a:r>
              <a:rPr lang="en-US" sz="2400" b="1" dirty="0"/>
              <a:t>Management of social media aspects shall be developed as part of the EAP.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7F4EFAE-905E-C344-8588-AF698361C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285" r="1981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9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120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72AA-D67E-CD43-849A-E816391C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Challenges: Social Media and Public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A6C6-D5F4-7842-B3D8-92B55F80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247208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Public Relations needs to be developed prior to an emergency to help “get ahead” of stories and mis-information.</a:t>
            </a:r>
          </a:p>
          <a:p>
            <a:endParaRPr lang="en-US" sz="2400" b="1" dirty="0"/>
          </a:p>
          <a:p>
            <a:r>
              <a:rPr lang="en-US" sz="2400" b="1" dirty="0"/>
              <a:t>Standard templates should be developed with authorization protocols designed to streamline the development and dissemination process.</a:t>
            </a:r>
          </a:p>
          <a:p>
            <a:endParaRPr lang="en-US" sz="2400" b="1" dirty="0"/>
          </a:p>
          <a:p>
            <a:r>
              <a:rPr lang="en-US" sz="2400" b="1" dirty="0"/>
              <a:t>Holding statements and executive communication training shall be defined as part of the overall EAP.</a:t>
            </a:r>
          </a:p>
        </p:txBody>
      </p:sp>
      <p:pic>
        <p:nvPicPr>
          <p:cNvPr id="5" name="Picture 4" descr="A picture containing table, blue, small, white&#10;&#10;Description automatically generated">
            <a:extLst>
              <a:ext uri="{FF2B5EF4-FFF2-40B4-BE49-F238E27FC236}">
                <a16:creationId xmlns:a16="http://schemas.microsoft.com/office/drawing/2014/main" id="{38A98765-4AB4-B34A-992E-E86E97B06F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854" r="1378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8DB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34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72AA-D67E-CD43-849A-E816391C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Challenges: Social Media and Public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A6C6-D5F4-7842-B3D8-92B55F80D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Emergency planning needs to prepare to make public statements that are accurate and don’t include any non-factual information.</a:t>
            </a:r>
          </a:p>
          <a:p>
            <a:endParaRPr lang="en-US" sz="2400" b="1" dirty="0"/>
          </a:p>
          <a:p>
            <a:r>
              <a:rPr lang="en-US" sz="2400" b="1" dirty="0"/>
              <a:t>Executives and spokespersons need to understand potential questions or information that may be brought up.</a:t>
            </a:r>
          </a:p>
          <a:p>
            <a:endParaRPr lang="en-US" sz="2400" b="1" dirty="0"/>
          </a:p>
          <a:p>
            <a:r>
              <a:rPr lang="en-US" sz="2400" b="1" dirty="0"/>
              <a:t>Single Voice Policy is critical.</a:t>
            </a:r>
          </a:p>
        </p:txBody>
      </p:sp>
      <p:pic>
        <p:nvPicPr>
          <p:cNvPr id="5" name="Picture 4" descr="A picture containing table, blue, small, white&#10;&#10;Description automatically generated">
            <a:extLst>
              <a:ext uri="{FF2B5EF4-FFF2-40B4-BE49-F238E27FC236}">
                <a16:creationId xmlns:a16="http://schemas.microsoft.com/office/drawing/2014/main" id="{38A98765-4AB4-B34A-992E-E86E97B06F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854" r="1378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18DB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66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red fire truck driving down a street&#10;&#10;Description automatically generated">
            <a:extLst>
              <a:ext uri="{FF2B5EF4-FFF2-40B4-BE49-F238E27FC236}">
                <a16:creationId xmlns:a16="http://schemas.microsoft.com/office/drawing/2014/main" id="{0D5D3B0B-83B9-1849-A979-F2C603119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01" r="19286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E6582-1130-D645-8ACC-F7D7381D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Case</a:t>
            </a:r>
            <a:br>
              <a:rPr lang="en-US" sz="4800" dirty="0"/>
            </a:br>
            <a:r>
              <a:rPr lang="en-US" sz="4800" dirty="0"/>
              <a:t>Studies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81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veral tall buildings in a city&#10;&#10;Description automatically generated">
            <a:extLst>
              <a:ext uri="{FF2B5EF4-FFF2-40B4-BE49-F238E27FC236}">
                <a16:creationId xmlns:a16="http://schemas.microsoft.com/office/drawing/2014/main" id="{33D62D60-615C-964B-B067-828BFB548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3" r="17154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/>
              <a:t>Address Downtown Dubai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82427CC-3D4D-40F3-BC5F-A0B3A0DD6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New Year’s Eve 2016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1 Million People in Area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Up to 3,000 inside Hotel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No Deaths, Some Injuries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Poor Cladding/Chimney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/>
              <a:t>LUCK </a:t>
            </a:r>
            <a:r>
              <a:rPr lang="en-US" sz="2000" b="1" dirty="0">
                <a:solidFill>
                  <a:srgbClr val="FFFF00"/>
                </a:solidFill>
              </a:rPr>
              <a:t>was factor</a:t>
            </a:r>
          </a:p>
        </p:txBody>
      </p:sp>
    </p:spTree>
    <p:extLst>
      <p:ext uri="{BB962C8B-B14F-4D97-AF65-F5344CB8AC3E}">
        <p14:creationId xmlns:p14="http://schemas.microsoft.com/office/powerpoint/2010/main" val="2088057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rain on a track with smoke coming out of it&#10;&#10;Description automatically generated">
            <a:extLst>
              <a:ext uri="{FF2B5EF4-FFF2-40B4-BE49-F238E27FC236}">
                <a16:creationId xmlns:a16="http://schemas.microsoft.com/office/drawing/2014/main" id="{C609089D-A24E-A747-BB95-6D32C9E80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45" r="9637" b="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4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/>
              <a:t>Grenfell Tower</a:t>
            </a:r>
            <a:endParaRPr lang="en-US" dirty="0"/>
          </a:p>
        </p:txBody>
      </p:sp>
      <p:sp>
        <p:nvSpPr>
          <p:cNvPr id="29" name="Content Placeholder 19">
            <a:extLst>
              <a:ext uri="{FF2B5EF4-FFF2-40B4-BE49-F238E27FC236}">
                <a16:creationId xmlns:a16="http://schemas.microsoft.com/office/drawing/2014/main" id="{1A0486AA-B931-4EA1-A969-D9F2EFF7E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55803"/>
            <a:ext cx="5291328" cy="415436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Deadliest structural fire in UK since ‘88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Over 70+ deaths and  70+ injuries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Building Cladding was a critical issue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Critical Error—Evacuation Directions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FFFF00"/>
                </a:solidFill>
              </a:rPr>
              <a:t>Still under investigation</a:t>
            </a:r>
          </a:p>
          <a:p>
            <a:endParaRPr lang="en-US" sz="2000" b="1" dirty="0">
              <a:solidFill>
                <a:srgbClr val="FFFF00"/>
              </a:solidFill>
            </a:endParaRPr>
          </a:p>
          <a:p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488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Emergencies are defined by the initial response efforts taken prior to the arrival of the First Responders.</a:t>
            </a:r>
          </a:p>
          <a:p>
            <a:endParaRPr lang="en-US" sz="2400" b="1" dirty="0"/>
          </a:p>
          <a:p>
            <a:r>
              <a:rPr lang="en-US" sz="2400" b="1" dirty="0"/>
              <a:t>Communications and coordination with occupants is vital to the success of response efforts.</a:t>
            </a:r>
          </a:p>
          <a:p>
            <a:endParaRPr lang="en-US" sz="2400" b="1" dirty="0"/>
          </a:p>
          <a:p>
            <a:r>
              <a:rPr lang="en-US" sz="2400" b="1" dirty="0"/>
              <a:t>LUCK is always a great equalizer when it comes to emergency response efforts.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5" name="Picture 4" descr="A close up of a blackboard&#10;&#10;Description automatically generated">
            <a:extLst>
              <a:ext uri="{FF2B5EF4-FFF2-40B4-BE49-F238E27FC236}">
                <a16:creationId xmlns:a16="http://schemas.microsoft.com/office/drawing/2014/main" id="{78D6DEA8-EC97-1040-AD45-6D968C5DF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999" r="3030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21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COVID-19 Response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438D60-573B-4907-9F72-D36CFFC15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COVID-19 has required us to review how we coordinate response efforts and evacuations.</a:t>
            </a:r>
          </a:p>
          <a:p>
            <a:endParaRPr lang="en-US" sz="2000" b="1" dirty="0"/>
          </a:p>
          <a:p>
            <a:r>
              <a:rPr lang="en-US" sz="2000" b="1" dirty="0"/>
              <a:t>Do sites have to incorporate social distancing into evacuation planning?</a:t>
            </a:r>
          </a:p>
          <a:p>
            <a:endParaRPr lang="en-US" sz="2000" b="1" dirty="0"/>
          </a:p>
          <a:p>
            <a:r>
              <a:rPr lang="en-US" sz="2000" b="1" dirty="0"/>
              <a:t>How will First Responders coordinate with building that have minimal staffing levels?</a:t>
            </a:r>
          </a:p>
          <a:p>
            <a:endParaRPr lang="en-US" sz="2000" b="1" dirty="0"/>
          </a:p>
          <a:p>
            <a:r>
              <a:rPr lang="en-US" sz="2000" b="1" dirty="0"/>
              <a:t>How will First Responders access critical information and systems upon arrival?</a:t>
            </a:r>
          </a:p>
        </p:txBody>
      </p:sp>
      <p:pic>
        <p:nvPicPr>
          <p:cNvPr id="5" name="Content Placeholder 4" descr="A close up of a hand holding a flower&#10;&#10;Description automatically generated">
            <a:extLst>
              <a:ext uri="{FF2B5EF4-FFF2-40B4-BE49-F238E27FC236}">
                <a16:creationId xmlns:a16="http://schemas.microsoft.com/office/drawing/2014/main" id="{7DE5006E-93E1-2046-8ABF-B26218170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987" r="1708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C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1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30FA9-68B7-614D-B3F6-98B6BEBF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1140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32A1A-BAC4-2B49-A347-184F38D69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Provide an overview of the Emergency Action Planning process to help identify how EAPs shall be developed, implemented and coordinated with First Responders.</a:t>
            </a:r>
          </a:p>
          <a:p>
            <a:endParaRPr lang="en-US" sz="2000" b="1" dirty="0"/>
          </a:p>
          <a:p>
            <a:r>
              <a:rPr lang="en-US" sz="2000" b="1" dirty="0"/>
              <a:t>Provide an overview of potential challenges that sites face when coordinating the initial response efforts prior to the arrival of First Responders.</a:t>
            </a:r>
          </a:p>
          <a:p>
            <a:endParaRPr lang="en-US" sz="2000" b="1" dirty="0"/>
          </a:p>
          <a:p>
            <a:r>
              <a:rPr lang="en-US" sz="2000" b="1" dirty="0"/>
              <a:t>Review critical elements of emergency action planning to support effective response efforts to emergencies. 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Target">
            <a:extLst>
              <a:ext uri="{FF2B5EF4-FFF2-40B4-BE49-F238E27FC236}">
                <a16:creationId xmlns:a16="http://schemas.microsoft.com/office/drawing/2014/main" id="{14CC275F-1484-5E46-8391-122D459D5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68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COVID-19 Response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438D60-573B-4907-9F72-D36CFFC15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As buildings return to operations, staffing and management levels may be affected and reduce the number of people to support response efforts. </a:t>
            </a:r>
          </a:p>
          <a:p>
            <a:endParaRPr lang="en-US" sz="2400" b="1" dirty="0"/>
          </a:p>
          <a:p>
            <a:r>
              <a:rPr lang="en-US" sz="2400" b="1" dirty="0"/>
              <a:t>Without current and updated plans, First Responders may have issues with entering and coordinating response efforts at a building.</a:t>
            </a:r>
          </a:p>
          <a:p>
            <a:endParaRPr lang="en-US" sz="2400" b="1" dirty="0"/>
          </a:p>
          <a:p>
            <a:r>
              <a:rPr lang="en-US" sz="2400" b="1" dirty="0"/>
              <a:t>Without key team members present, First Responders may be faced with larger issues upon arrival to the site.</a:t>
            </a:r>
          </a:p>
        </p:txBody>
      </p:sp>
      <p:pic>
        <p:nvPicPr>
          <p:cNvPr id="5" name="Content Placeholder 4" descr="A close up of a hand holding a flower&#10;&#10;Description automatically generated">
            <a:extLst>
              <a:ext uri="{FF2B5EF4-FFF2-40B4-BE49-F238E27FC236}">
                <a16:creationId xmlns:a16="http://schemas.microsoft.com/office/drawing/2014/main" id="{7DE5006E-93E1-2046-8ABF-B26218170A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987" r="1708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C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11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9A25-9484-A244-B383-47A657A0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Use of EAP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10FD4-B7E2-AE4A-9D54-A2AE447F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The use of emergency management software, apps and other programs may provide sites and First Responders with the ability to coordinate response efforts easier.</a:t>
            </a:r>
          </a:p>
          <a:p>
            <a:endParaRPr lang="en-US" sz="2000" b="1" dirty="0"/>
          </a:p>
          <a:p>
            <a:r>
              <a:rPr lang="en-US" sz="2000" b="1" dirty="0"/>
              <a:t>The use of technology shall be reviewed to allow for better coordination of communications and response coordination.</a:t>
            </a:r>
          </a:p>
          <a:p>
            <a:endParaRPr lang="en-US" sz="2000" b="1" dirty="0"/>
          </a:p>
          <a:p>
            <a:r>
              <a:rPr lang="en-US" sz="2000" b="1" dirty="0"/>
              <a:t>The use of technology also provides the ability to coordinate documentation and after-action support.</a:t>
            </a:r>
          </a:p>
        </p:txBody>
      </p:sp>
      <p:pic>
        <p:nvPicPr>
          <p:cNvPr id="5" name="Picture 4" descr="A hand holding a cell phone&#10;&#10;Description automatically generated">
            <a:extLst>
              <a:ext uri="{FF2B5EF4-FFF2-40B4-BE49-F238E27FC236}">
                <a16:creationId xmlns:a16="http://schemas.microsoft.com/office/drawing/2014/main" id="{2BB2A4C0-7E6D-8448-AC6A-723D138E29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4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9E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13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B1E4F-465C-2646-BB7F-7AEBDE1A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Use of EAP Technology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C3ED42C-EC75-3F4B-A5C9-26632A020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6"/>
          <a:stretch/>
        </p:blipFill>
        <p:spPr>
          <a:xfrm>
            <a:off x="5728285" y="1975183"/>
            <a:ext cx="5625516" cy="1586163"/>
          </a:xfrm>
          <a:prstGeom prst="rect">
            <a:avLst/>
          </a:prstGeom>
        </p:spPr>
      </p:pic>
      <p:pic>
        <p:nvPicPr>
          <p:cNvPr id="9" name="Picture 8" descr="A drawing of a sign&#10;&#10;Description automatically generated">
            <a:extLst>
              <a:ext uri="{FF2B5EF4-FFF2-40B4-BE49-F238E27FC236}">
                <a16:creationId xmlns:a16="http://schemas.microsoft.com/office/drawing/2014/main" id="{28771C44-B51E-E94A-9DC6-C2F3E80F2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1866900"/>
            <a:ext cx="4268788" cy="426878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69A0DA-23CB-E04C-937A-3B748FBA3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284" y="4001294"/>
            <a:ext cx="5778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11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7454-4CFE-4142-9B53-D5DA51C43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In the End…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0AE4-E5ED-7042-8FB6-EEC3189A6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Proper emergency action planning can reduce the potential negative impacts on a building occupants and operations.</a:t>
            </a:r>
          </a:p>
          <a:p>
            <a:endParaRPr lang="en-US" sz="2400" b="1" dirty="0"/>
          </a:p>
          <a:p>
            <a:r>
              <a:rPr lang="en-US" sz="2400" b="1" dirty="0"/>
              <a:t>With coordination with First Responders, buildings can elevate their ability to respond to potential emergencies.</a:t>
            </a:r>
          </a:p>
          <a:p>
            <a:endParaRPr lang="en-US" sz="2400" b="1" dirty="0"/>
          </a:p>
          <a:p>
            <a:r>
              <a:rPr lang="en-US" sz="2400" b="1" dirty="0"/>
              <a:t>Planning requires a continual review, improvement and communication process to maintain a level of preparedness for all responsible for the site and operations.  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4BCE2448-E6F0-014C-9852-DC0E8A23A6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68" r="2991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C2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470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07C68-022D-614E-A2E3-D7D92440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Thank You…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FD6E6-E426-454A-920B-17F601825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Jon M. Evenson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Owner—Triple E Safety Group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Email | </a:t>
            </a:r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jon@tripleesafety.com</a:t>
            </a:r>
            <a:endParaRPr lang="en-US" sz="2000" b="1" dirty="0"/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Phone | 815.900.1271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Web | </a:t>
            </a:r>
            <a:r>
              <a:rPr lang="en-US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www.tripleesafety.com</a:t>
            </a:r>
            <a:r>
              <a:rPr lang="en-US" sz="2000" b="1" dirty="0"/>
              <a:t> 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ABDA40D-B3AB-6C45-88CE-40CA0B1A09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6403" r="3135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7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51391-364C-DC49-91E3-866B515B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Key Questions </a:t>
            </a: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5657-C358-7B40-8D90-94B2146A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How do sites develop effective Emergency Action Plans to support the identification, reporting and coordination of initial response efforts?</a:t>
            </a:r>
          </a:p>
          <a:p>
            <a:endParaRPr lang="en-US" sz="2200" b="1" dirty="0"/>
          </a:p>
          <a:p>
            <a:r>
              <a:rPr lang="en-US" sz="2200" b="1" dirty="0"/>
              <a:t>How can sites coordinate with First Responders upon arrival to their site during an emergency?</a:t>
            </a:r>
          </a:p>
          <a:p>
            <a:endParaRPr lang="en-US" sz="2200" b="1" dirty="0"/>
          </a:p>
          <a:p>
            <a:r>
              <a:rPr lang="en-US" sz="2200" b="1" dirty="0"/>
              <a:t>How does COVID-19 affect how site prepares for and coordinate response efforts at their sites?</a:t>
            </a: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Question mark RTL">
            <a:extLst>
              <a:ext uri="{FF2B5EF4-FFF2-40B4-BE49-F238E27FC236}">
                <a16:creationId xmlns:a16="http://schemas.microsoft.com/office/drawing/2014/main" id="{19531F39-673C-9047-BEE3-D0CBB6C72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51391-364C-DC49-91E3-866B515B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37" y="365124"/>
            <a:ext cx="608968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Will We Cover…</a:t>
            </a: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5657-C358-7B40-8D90-94B2146A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sz="2400" b="1" dirty="0"/>
              <a:t>Emergency Action Planning (EAP)</a:t>
            </a:r>
          </a:p>
          <a:p>
            <a:endParaRPr lang="en-US" sz="2400" b="1" dirty="0"/>
          </a:p>
          <a:p>
            <a:r>
              <a:rPr lang="en-US" sz="2400" b="1" dirty="0"/>
              <a:t>EAP Challenges </a:t>
            </a:r>
          </a:p>
          <a:p>
            <a:endParaRPr lang="en-US" sz="2400" b="1" dirty="0"/>
          </a:p>
          <a:p>
            <a:r>
              <a:rPr lang="en-US" sz="2400" b="1" dirty="0"/>
              <a:t>Case Studies </a:t>
            </a:r>
          </a:p>
          <a:p>
            <a:endParaRPr lang="en-US" sz="2400" b="1" dirty="0"/>
          </a:p>
          <a:p>
            <a:r>
              <a:rPr lang="en-US" sz="2400" b="1" dirty="0"/>
              <a:t>Question and Answer</a:t>
            </a:r>
          </a:p>
        </p:txBody>
      </p:sp>
      <p:sp>
        <p:nvSpPr>
          <p:cNvPr id="25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Question mark RTL">
            <a:extLst>
              <a:ext uri="{FF2B5EF4-FFF2-40B4-BE49-F238E27FC236}">
                <a16:creationId xmlns:a16="http://schemas.microsoft.com/office/drawing/2014/main" id="{19531F39-673C-9047-BEE3-D0CBB6C72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962FC13-535E-AE47-92C5-9985BC760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625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E6582-1130-D645-8ACC-F7D7381D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Emergency Action Planning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037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Emergency Action Plans (EAP)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EAPs are critical to the identification, communication and management of response efforts.</a:t>
            </a:r>
          </a:p>
          <a:p>
            <a:endParaRPr lang="en-US" sz="2000" b="1" dirty="0"/>
          </a:p>
          <a:p>
            <a:r>
              <a:rPr lang="en-US" sz="2000" b="1" dirty="0"/>
              <a:t>Shall be designed to coordinate initial response efforts </a:t>
            </a:r>
            <a:r>
              <a:rPr lang="en-US" sz="2000" b="1" dirty="0">
                <a:solidFill>
                  <a:srgbClr val="FF0000"/>
                </a:solidFill>
              </a:rPr>
              <a:t>UNTIL</a:t>
            </a:r>
            <a:r>
              <a:rPr lang="en-US" sz="2000" b="1" dirty="0"/>
              <a:t> arrival First Responders.  </a:t>
            </a:r>
          </a:p>
          <a:p>
            <a:endParaRPr lang="en-US" sz="2000" b="1" dirty="0"/>
          </a:p>
          <a:p>
            <a:r>
              <a:rPr lang="en-US" sz="2000" b="1" dirty="0"/>
              <a:t>Shall be developed and vetted to confirm that the protocols and activities are developed, reviewed and approved by a core team of stakeholders.</a:t>
            </a:r>
          </a:p>
        </p:txBody>
      </p:sp>
      <p:pic>
        <p:nvPicPr>
          <p:cNvPr id="5" name="Picture 4" descr="A picture containing sitting, table, refrigerator, white&#10;&#10;Description automatically generated">
            <a:extLst>
              <a:ext uri="{FF2B5EF4-FFF2-40B4-BE49-F238E27FC236}">
                <a16:creationId xmlns:a16="http://schemas.microsoft.com/office/drawing/2014/main" id="{86CF4CFA-672F-F844-BB6A-FCE1CBEFC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763" r="34815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BD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65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429-D09A-7F41-8130-DF1AC708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sz="4100" dirty="0"/>
              <a:t>Emergency Action Plans (EAP)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40C7-8CE8-D745-AA1A-8AF14C4A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900" b="1"/>
              <a:t>EAPs shall be reviewed by all levels of management to verify their information and involvement in the EAP.</a:t>
            </a:r>
          </a:p>
          <a:p>
            <a:endParaRPr lang="en-US" sz="1900" b="1"/>
          </a:p>
          <a:p>
            <a:r>
              <a:rPr lang="en-US" sz="1900" b="1"/>
              <a:t>EAPs shall be reviewed by Legal to review any potential legal issues that may arise due to the EAP protocols.</a:t>
            </a:r>
          </a:p>
          <a:p>
            <a:endParaRPr lang="en-US" sz="1900" b="1"/>
          </a:p>
          <a:p>
            <a:r>
              <a:rPr lang="en-US" sz="1900" b="1"/>
              <a:t>EAPs shall be designed specifically for the site and/or operations.  Without specifics related to the site and/or operations, the EAP will not yield the desired results.</a:t>
            </a:r>
          </a:p>
        </p:txBody>
      </p:sp>
      <p:pic>
        <p:nvPicPr>
          <p:cNvPr id="5" name="Picture 4" descr="A picture containing sitting, table, refrigerator, white&#10;&#10;Description automatically generated">
            <a:extLst>
              <a:ext uri="{FF2B5EF4-FFF2-40B4-BE49-F238E27FC236}">
                <a16:creationId xmlns:a16="http://schemas.microsoft.com/office/drawing/2014/main" id="{85AE22A1-B3C2-C441-87FA-48DEB7C28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763" r="34815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BD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789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2030</Words>
  <Application>Microsoft Macintosh PowerPoint</Application>
  <PresentationFormat>Widescreen</PresentationFormat>
  <Paragraphs>327</Paragraphs>
  <Slides>44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Illinois Fire Inspectors Association (IFIA)</vt:lpstr>
      <vt:lpstr>Introduction</vt:lpstr>
      <vt:lpstr>PowerPoint Presentation</vt:lpstr>
      <vt:lpstr>Objectives</vt:lpstr>
      <vt:lpstr>Key Questions </vt:lpstr>
      <vt:lpstr>What Will We Cover…</vt:lpstr>
      <vt:lpstr>Emergency Action Planning</vt:lpstr>
      <vt:lpstr>Emergency Action Plans (EAP)</vt:lpstr>
      <vt:lpstr>Emergency Action Plans (EAP)</vt:lpstr>
      <vt:lpstr>Emergency Action Plans (EAP)</vt:lpstr>
      <vt:lpstr>Review of Unified Command (UC)</vt:lpstr>
      <vt:lpstr>Review of Unified Command (UC)</vt:lpstr>
      <vt:lpstr>Review of Unified Command (UC)</vt:lpstr>
      <vt:lpstr>Initial Response Efforts</vt:lpstr>
      <vt:lpstr>Initial Response Efforts</vt:lpstr>
      <vt:lpstr>Communications with First Responders</vt:lpstr>
      <vt:lpstr>Communications with First Responders</vt:lpstr>
      <vt:lpstr>Transfer of Command</vt:lpstr>
      <vt:lpstr>Coordination and Support of UC</vt:lpstr>
      <vt:lpstr>Coordination and Support of UC</vt:lpstr>
      <vt:lpstr>All Clear/Resumption  of Operations</vt:lpstr>
      <vt:lpstr>All Clear/Resumption  of Operations</vt:lpstr>
      <vt:lpstr>Response  Challenges</vt:lpstr>
      <vt:lpstr>Response Challenges</vt:lpstr>
      <vt:lpstr>Challenges: Communications</vt:lpstr>
      <vt:lpstr>Challenges:  Directions and Briefings</vt:lpstr>
      <vt:lpstr>Challenges:  Transfer of Command</vt:lpstr>
      <vt:lpstr>Challenges: Management of Response Efforts</vt:lpstr>
      <vt:lpstr>Challenges: Coordination of Affected Occupants</vt:lpstr>
      <vt:lpstr>Challenges:  Information Flow</vt:lpstr>
      <vt:lpstr>Challenges: Social Media and Public Relations</vt:lpstr>
      <vt:lpstr>Challenges: Social Media and Public Relations</vt:lpstr>
      <vt:lpstr>Challenges: Social Media and Public Relations</vt:lpstr>
      <vt:lpstr>Challenges: Social Media and Public Relations</vt:lpstr>
      <vt:lpstr>Case Studies</vt:lpstr>
      <vt:lpstr>Address Downtown Dubai</vt:lpstr>
      <vt:lpstr>Grenfell Tower</vt:lpstr>
      <vt:lpstr>Lessons Learned</vt:lpstr>
      <vt:lpstr>COVID-19 Response</vt:lpstr>
      <vt:lpstr>COVID-19 Response</vt:lpstr>
      <vt:lpstr>Use of EAP Technology</vt:lpstr>
      <vt:lpstr>Use of EAP Technology</vt:lpstr>
      <vt:lpstr>In the End…</vt:lpstr>
      <vt:lpstr>Thank 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Fire Inspectors Association (IFIA)</dc:title>
  <dc:creator>Jon Evenson</dc:creator>
  <cp:lastModifiedBy>Jon Evenson</cp:lastModifiedBy>
  <cp:revision>7</cp:revision>
  <dcterms:created xsi:type="dcterms:W3CDTF">2020-05-20T06:01:20Z</dcterms:created>
  <dcterms:modified xsi:type="dcterms:W3CDTF">2020-05-22T13:33:49Z</dcterms:modified>
</cp:coreProperties>
</file>